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7"/>
  </p:notesMasterIdLst>
  <p:sldIdLst>
    <p:sldId id="256" r:id="rId2"/>
    <p:sldId id="257" r:id="rId3"/>
    <p:sldId id="316" r:id="rId4"/>
    <p:sldId id="313" r:id="rId5"/>
    <p:sldId id="315" r:id="rId6"/>
    <p:sldId id="314" r:id="rId7"/>
    <p:sldId id="328" r:id="rId8"/>
    <p:sldId id="333" r:id="rId9"/>
    <p:sldId id="337" r:id="rId10"/>
    <p:sldId id="335" r:id="rId11"/>
    <p:sldId id="338" r:id="rId12"/>
    <p:sldId id="345" r:id="rId13"/>
    <p:sldId id="346" r:id="rId14"/>
    <p:sldId id="347" r:id="rId15"/>
    <p:sldId id="348" r:id="rId16"/>
    <p:sldId id="349" r:id="rId17"/>
    <p:sldId id="336" r:id="rId18"/>
    <p:sldId id="339" r:id="rId19"/>
    <p:sldId id="342" r:id="rId20"/>
    <p:sldId id="340" r:id="rId21"/>
    <p:sldId id="341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7" r:id="rId31"/>
    <p:sldId id="325" r:id="rId32"/>
    <p:sldId id="326" r:id="rId33"/>
    <p:sldId id="343" r:id="rId34"/>
    <p:sldId id="344" r:id="rId35"/>
    <p:sldId id="29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AD3CB1-8E26-4D64-A9A1-DEB955F8279E}">
  <a:tblStyle styleId="{0EAD3CB1-8E26-4D64-A9A1-DEB955F827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B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0D3060-B63C-4257-8909-53A89C17F3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/>
    <p:restoredTop sz="79228"/>
  </p:normalViewPr>
  <p:slideViewPr>
    <p:cSldViewPr snapToGrid="0" snapToObjects="1">
      <p:cViewPr varScale="1">
        <p:scale>
          <a:sx n="107" d="100"/>
          <a:sy n="107" d="100"/>
        </p:scale>
        <p:origin x="8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306288" y="17976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7" descr="Mapr_200-16-46_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6545" y="243967"/>
            <a:ext cx="870455" cy="3237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5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748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6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87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6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8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is repeating itself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Past: 70% of data warehouse projects used to fail.  Fixed-schema ETL technology came along and automated what was previously a manual and brittle task.</a:t>
            </a: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Future: Explosion of Big Data apps, tools and techniques.  Tied to specific data stores (fluid &amp; multiplying).  Inherent schema-centricity of legacy ETL tools prevent them from being used in the extracting and loading (now called ingest) of semi-structured data.  Organizations have resorted to manually-coded data ingest pipelines.  Manually-coded pipelines are unsustainable, but more importantly fail due to drift. 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90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28600" lvl="0" indent="-1397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StreamSets Data Collector – open source software for building and running data pipelines that accelerates time to analysis 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–a visual IDE to easily connect sources to destinations--light on schema specification, batch &amp; streaming, on edge and in cluster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Agility  – data exception handling, data flow evolution, data infrastructure modernization with minimal down time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 – built-in data cleansing plus ability to adapt to data drift improves downstream data quality; monitor and alert on data KPI’s in real-time. </a:t>
            </a:r>
          </a:p>
          <a:p>
            <a:pPr marL="685800" lvl="1" indent="-14605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Drag and drop</a:t>
            </a:r>
          </a:p>
          <a:p>
            <a:r>
              <a:rPr lang="en-US" dirty="0" smtClean="0"/>
              <a:t>Open files and apps</a:t>
            </a:r>
          </a:p>
          <a:p>
            <a:r>
              <a:rPr lang="en-US" dirty="0" smtClean="0"/>
              <a:t>Watch live data come in</a:t>
            </a:r>
          </a:p>
          <a:p>
            <a:r>
              <a:rPr lang="en-US" dirty="0" smtClean="0"/>
              <a:t>Fully read/write</a:t>
            </a:r>
          </a:p>
          <a:p>
            <a:r>
              <a:rPr lang="en-US" dirty="0" smtClean="0"/>
              <a:t>Multiple concurrent reads/writes</a:t>
            </a:r>
          </a:p>
          <a:p>
            <a:r>
              <a:rPr lang="en-US" dirty="0" smtClean="0"/>
              <a:t>Easy to get data in/out</a:t>
            </a:r>
          </a:p>
          <a:p>
            <a:r>
              <a:rPr lang="en-US" dirty="0" smtClean="0"/>
              <a:t>Same namespace paths as Hadoop</a:t>
            </a:r>
          </a:p>
          <a:p>
            <a:r>
              <a:rPr lang="en-US" dirty="0" smtClean="0"/>
              <a:t>Mount with</a:t>
            </a:r>
          </a:p>
          <a:p>
            <a:r>
              <a:rPr lang="en-US" dirty="0" smtClean="0"/>
              <a:t> -o </a:t>
            </a:r>
            <a:r>
              <a:rPr lang="en-US" dirty="0" err="1" smtClean="0"/>
              <a:t>tcp,ver</a:t>
            </a:r>
            <a:r>
              <a:rPr lang="en-US" dirty="0" smtClean="0"/>
              <a:t>=3,nolock</a:t>
            </a:r>
          </a:p>
          <a:p>
            <a:endParaRPr lang="en-US" dirty="0" smtClean="0"/>
          </a:p>
          <a:p>
            <a:r>
              <a:rPr lang="en-US" dirty="0" smtClean="0"/>
              <a:t>Mount a cluster like a disk!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1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29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44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9CCC22-8C5C-3947-81D5-9B9F1826B1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6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65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63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144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58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3870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85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28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D8A1D-E93C-433E-B146-8DBC42A49C6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73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832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5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Shape 3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3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3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02246" y="4060206"/>
            <a:ext cx="5683728" cy="831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3" name="Shape 123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02246" y="1605644"/>
            <a:ext cx="5683728" cy="20548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25" name="Shape 125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02248" y="502532"/>
            <a:ext cx="5722297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Shape 132"/>
          <p:cNvSpPr/>
          <p:nvPr/>
        </p:nvSpPr>
        <p:spPr>
          <a:xfrm>
            <a:off x="6456676" y="215886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8542912" y="652155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34" name="Shape 13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652155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02247" y="1605644"/>
            <a:ext cx="5722297" cy="2054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548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Shape 151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Item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5624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5624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tems +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0" y="1019125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Shape 162"/>
          <p:cNvCxnSpPr/>
          <p:nvPr/>
        </p:nvCxnSpPr>
        <p:spPr>
          <a:xfrm>
            <a:off x="4560973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6769834" y="1019125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Shape 164"/>
          <p:cNvCxnSpPr/>
          <p:nvPr/>
        </p:nvCxnSpPr>
        <p:spPr>
          <a:xfrm>
            <a:off x="2379981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41663" y="1272780"/>
            <a:ext cx="1868821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2603182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3"/>
          </p:nvPr>
        </p:nvSpPr>
        <p:spPr>
          <a:xfrm>
            <a:off x="4757701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4"/>
          </p:nvPr>
        </p:nvSpPr>
        <p:spPr>
          <a:xfrm>
            <a:off x="7015859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5"/>
          </p:nvPr>
        </p:nvSpPr>
        <p:spPr>
          <a:xfrm>
            <a:off x="341578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6"/>
          </p:nvPr>
        </p:nvSpPr>
        <p:spPr>
          <a:xfrm>
            <a:off x="2603182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7"/>
          </p:nvPr>
        </p:nvSpPr>
        <p:spPr>
          <a:xfrm>
            <a:off x="4757701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8"/>
          </p:nvPr>
        </p:nvSpPr>
        <p:spPr>
          <a:xfrm>
            <a:off x="7015859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ransition Slid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9144002" cy="48745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070783" y="1448432"/>
            <a:ext cx="1073217" cy="1093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464540" y="2181927"/>
            <a:ext cx="578044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7" name="Shape 17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Shape 17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Shape 17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Shape 18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Shape 18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565149" y="1042977"/>
            <a:ext cx="8007351" cy="3818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 with Bylin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6359" y="832473"/>
            <a:ext cx="8383283" cy="3313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75465" marR="0" lvl="1" indent="-5565" algn="l" rtl="0">
              <a:spcBef>
                <a:spcPts val="420"/>
              </a:spcBef>
              <a:buClr>
                <a:srgbClr val="000000"/>
              </a:buClr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0932" marR="0" lvl="2" indent="-11131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6397" marR="0" lvl="3" indent="-3997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1863" marR="0" lvl="4" indent="-9562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77329" marR="0" lvl="5" indent="-242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52794" marR="0" lvl="6" indent="-799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28260" marR="0" lvl="7" indent="-86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03726" marR="0" lvl="8" indent="-6425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565149" y="1301749"/>
            <a:ext cx="8015289" cy="35677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148"/>
          <p:cNvGrpSpPr/>
          <p:nvPr/>
        </p:nvGrpSpPr>
        <p:grpSpPr>
          <a:xfrm>
            <a:off x="404403" y="4837606"/>
            <a:ext cx="326048" cy="208256"/>
            <a:chOff x="0" y="0"/>
            <a:chExt cx="434276" cy="277673"/>
          </a:xfrm>
        </p:grpSpPr>
        <p:sp>
          <p:nvSpPr>
            <p:cNvPr id="141" name="Shape 141"/>
            <p:cNvSpPr/>
            <p:nvPr/>
          </p:nvSpPr>
          <p:spPr>
            <a:xfrm>
              <a:off x="43391" y="46567"/>
              <a:ext cx="168900" cy="23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40" extrusionOk="0">
                  <a:moveTo>
                    <a:pt x="8397" y="21523"/>
                  </a:moveTo>
                  <a:cubicBezTo>
                    <a:pt x="8604" y="21523"/>
                    <a:pt x="12221" y="21523"/>
                    <a:pt x="12635" y="21523"/>
                  </a:cubicBezTo>
                  <a:cubicBezTo>
                    <a:pt x="12738" y="21600"/>
                    <a:pt x="13772" y="21446"/>
                    <a:pt x="12531" y="20443"/>
                  </a:cubicBezTo>
                  <a:cubicBezTo>
                    <a:pt x="10774" y="18823"/>
                    <a:pt x="7674" y="16200"/>
                    <a:pt x="5194" y="12266"/>
                  </a:cubicBezTo>
                  <a:cubicBezTo>
                    <a:pt x="3333" y="9489"/>
                    <a:pt x="2816" y="2623"/>
                    <a:pt x="9741" y="2469"/>
                  </a:cubicBezTo>
                  <a:cubicBezTo>
                    <a:pt x="9741" y="2469"/>
                    <a:pt x="19766" y="2546"/>
                    <a:pt x="20903" y="2469"/>
                  </a:cubicBezTo>
                  <a:cubicBezTo>
                    <a:pt x="20283" y="1389"/>
                    <a:pt x="21316" y="463"/>
                    <a:pt x="21316" y="463"/>
                  </a:cubicBezTo>
                  <a:lnTo>
                    <a:pt x="10464" y="0"/>
                  </a:lnTo>
                  <a:cubicBezTo>
                    <a:pt x="2093" y="386"/>
                    <a:pt x="-284" y="4937"/>
                    <a:pt x="26" y="8717"/>
                  </a:cubicBezTo>
                  <a:cubicBezTo>
                    <a:pt x="233" y="12189"/>
                    <a:pt x="7364" y="20597"/>
                    <a:pt x="7467" y="20906"/>
                  </a:cubicBezTo>
                  <a:cubicBezTo>
                    <a:pt x="7674" y="21137"/>
                    <a:pt x="7881" y="21446"/>
                    <a:pt x="8397" y="2152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282602" y="27547"/>
              <a:ext cx="124155" cy="75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18045" extrusionOk="0">
                  <a:moveTo>
                    <a:pt x="28" y="2173"/>
                  </a:moveTo>
                  <a:cubicBezTo>
                    <a:pt x="-377" y="984"/>
                    <a:pt x="3673" y="-1592"/>
                    <a:pt x="7048" y="1380"/>
                  </a:cubicBezTo>
                  <a:cubicBezTo>
                    <a:pt x="10558" y="4749"/>
                    <a:pt x="13933" y="15847"/>
                    <a:pt x="17308" y="16243"/>
                  </a:cubicBezTo>
                  <a:cubicBezTo>
                    <a:pt x="19198" y="16243"/>
                    <a:pt x="19603" y="13865"/>
                    <a:pt x="19333" y="12081"/>
                  </a:cubicBezTo>
                  <a:cubicBezTo>
                    <a:pt x="19063" y="10298"/>
                    <a:pt x="17848" y="7325"/>
                    <a:pt x="18118" y="6929"/>
                  </a:cubicBezTo>
                  <a:cubicBezTo>
                    <a:pt x="18388" y="6533"/>
                    <a:pt x="19333" y="8316"/>
                    <a:pt x="20008" y="10892"/>
                  </a:cubicBezTo>
                  <a:cubicBezTo>
                    <a:pt x="20548" y="12676"/>
                    <a:pt x="21223" y="17234"/>
                    <a:pt x="18253" y="17828"/>
                  </a:cubicBezTo>
                  <a:cubicBezTo>
                    <a:pt x="17713" y="18026"/>
                    <a:pt x="14203" y="20008"/>
                    <a:pt x="7723" y="6731"/>
                  </a:cubicBezTo>
                  <a:cubicBezTo>
                    <a:pt x="5293" y="2173"/>
                    <a:pt x="2998" y="2569"/>
                    <a:pt x="1108" y="3164"/>
                  </a:cubicBezTo>
                  <a:cubicBezTo>
                    <a:pt x="568" y="3164"/>
                    <a:pt x="28" y="2173"/>
                    <a:pt x="28" y="217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44937" y="-1"/>
              <a:ext cx="89340" cy="14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0010" extrusionOk="0">
                  <a:moveTo>
                    <a:pt x="16560" y="13874"/>
                  </a:moveTo>
                  <a:cubicBezTo>
                    <a:pt x="17100" y="12817"/>
                    <a:pt x="17820" y="10352"/>
                    <a:pt x="12060" y="6478"/>
                  </a:cubicBezTo>
                  <a:cubicBezTo>
                    <a:pt x="11700" y="6243"/>
                    <a:pt x="11160" y="5656"/>
                    <a:pt x="10080" y="4952"/>
                  </a:cubicBezTo>
                  <a:cubicBezTo>
                    <a:pt x="7560" y="3426"/>
                    <a:pt x="8280" y="1665"/>
                    <a:pt x="8280" y="1430"/>
                  </a:cubicBezTo>
                  <a:cubicBezTo>
                    <a:pt x="9000" y="256"/>
                    <a:pt x="10080" y="-96"/>
                    <a:pt x="10440" y="21"/>
                  </a:cubicBezTo>
                  <a:cubicBezTo>
                    <a:pt x="10800" y="139"/>
                    <a:pt x="11700" y="608"/>
                    <a:pt x="12060" y="843"/>
                  </a:cubicBezTo>
                  <a:cubicBezTo>
                    <a:pt x="12240" y="961"/>
                    <a:pt x="12060" y="1195"/>
                    <a:pt x="11880" y="1547"/>
                  </a:cubicBezTo>
                  <a:cubicBezTo>
                    <a:pt x="10980" y="2721"/>
                    <a:pt x="10440" y="3778"/>
                    <a:pt x="14040" y="6008"/>
                  </a:cubicBezTo>
                  <a:cubicBezTo>
                    <a:pt x="17100" y="8004"/>
                    <a:pt x="21600" y="12700"/>
                    <a:pt x="18720" y="16221"/>
                  </a:cubicBezTo>
                  <a:cubicBezTo>
                    <a:pt x="14580" y="21504"/>
                    <a:pt x="0" y="19978"/>
                    <a:pt x="0" y="19156"/>
                  </a:cubicBezTo>
                  <a:cubicBezTo>
                    <a:pt x="0" y="18569"/>
                    <a:pt x="720" y="18687"/>
                    <a:pt x="2340" y="18804"/>
                  </a:cubicBezTo>
                  <a:cubicBezTo>
                    <a:pt x="8460" y="19508"/>
                    <a:pt x="15300" y="17630"/>
                    <a:pt x="16560" y="13874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15006" y="74571"/>
              <a:ext cx="17794" cy="1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44" h="19246" extrusionOk="0">
                  <a:moveTo>
                    <a:pt x="2078" y="6388"/>
                  </a:moveTo>
                  <a:cubicBezTo>
                    <a:pt x="-2722" y="9088"/>
                    <a:pt x="2078" y="14488"/>
                    <a:pt x="3678" y="16288"/>
                  </a:cubicBezTo>
                  <a:cubicBezTo>
                    <a:pt x="8478" y="20788"/>
                    <a:pt x="18878" y="19888"/>
                    <a:pt x="17278" y="15388"/>
                  </a:cubicBezTo>
                  <a:cubicBezTo>
                    <a:pt x="15678" y="9988"/>
                    <a:pt x="14078" y="988"/>
                    <a:pt x="8478" y="88"/>
                  </a:cubicBezTo>
                  <a:cubicBezTo>
                    <a:pt x="-2722" y="-812"/>
                    <a:pt x="2878" y="5488"/>
                    <a:pt x="2078" y="6388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79220" y="16827"/>
              <a:ext cx="142777" cy="13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17180" extrusionOk="0">
                  <a:moveTo>
                    <a:pt x="20250" y="14635"/>
                  </a:moveTo>
                  <a:cubicBezTo>
                    <a:pt x="20018" y="14421"/>
                    <a:pt x="18624" y="13887"/>
                    <a:pt x="18508" y="13780"/>
                  </a:cubicBezTo>
                  <a:cubicBezTo>
                    <a:pt x="10147" y="21158"/>
                    <a:pt x="4108" y="10572"/>
                    <a:pt x="4340" y="6081"/>
                  </a:cubicBezTo>
                  <a:cubicBezTo>
                    <a:pt x="4340" y="6081"/>
                    <a:pt x="4340" y="6081"/>
                    <a:pt x="4340" y="6081"/>
                  </a:cubicBezTo>
                  <a:cubicBezTo>
                    <a:pt x="4921" y="1055"/>
                    <a:pt x="8985" y="1590"/>
                    <a:pt x="9682" y="1590"/>
                  </a:cubicBezTo>
                  <a:cubicBezTo>
                    <a:pt x="10147" y="1483"/>
                    <a:pt x="10031" y="1483"/>
                    <a:pt x="10147" y="1483"/>
                  </a:cubicBezTo>
                  <a:cubicBezTo>
                    <a:pt x="10960" y="1483"/>
                    <a:pt x="11192" y="413"/>
                    <a:pt x="10263" y="307"/>
                  </a:cubicBezTo>
                  <a:cubicBezTo>
                    <a:pt x="10147" y="200"/>
                    <a:pt x="9334" y="93"/>
                    <a:pt x="9218" y="93"/>
                  </a:cubicBezTo>
                  <a:cubicBezTo>
                    <a:pt x="4108" y="-121"/>
                    <a:pt x="1437" y="-442"/>
                    <a:pt x="160" y="5225"/>
                  </a:cubicBezTo>
                  <a:cubicBezTo>
                    <a:pt x="-1350" y="12390"/>
                    <a:pt x="8289" y="16025"/>
                    <a:pt x="10379" y="16667"/>
                  </a:cubicBezTo>
                  <a:cubicBezTo>
                    <a:pt x="15953" y="18057"/>
                    <a:pt x="19669" y="16346"/>
                    <a:pt x="20134" y="14849"/>
                  </a:cubicBezTo>
                  <a:cubicBezTo>
                    <a:pt x="20250" y="14742"/>
                    <a:pt x="20250" y="14635"/>
                    <a:pt x="20250" y="14635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193487"/>
              <a:ext cx="60792" cy="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7" h="18394" extrusionOk="0">
                  <a:moveTo>
                    <a:pt x="17255" y="9500"/>
                  </a:moveTo>
                  <a:cubicBezTo>
                    <a:pt x="17992" y="8774"/>
                    <a:pt x="18237" y="7866"/>
                    <a:pt x="18237" y="7140"/>
                  </a:cubicBezTo>
                  <a:cubicBezTo>
                    <a:pt x="17992" y="5144"/>
                    <a:pt x="17010" y="-3206"/>
                    <a:pt x="13328" y="1332"/>
                  </a:cubicBezTo>
                  <a:lnTo>
                    <a:pt x="1792" y="13312"/>
                  </a:lnTo>
                  <a:cubicBezTo>
                    <a:pt x="-3363" y="18394"/>
                    <a:pt x="4001" y="18212"/>
                    <a:pt x="6455" y="18394"/>
                  </a:cubicBezTo>
                  <a:cubicBezTo>
                    <a:pt x="8664" y="18394"/>
                    <a:pt x="9155" y="17849"/>
                    <a:pt x="9646" y="17123"/>
                  </a:cubicBezTo>
                  <a:cubicBezTo>
                    <a:pt x="10382" y="16397"/>
                    <a:pt x="17255" y="9500"/>
                    <a:pt x="17255" y="9500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4676" y="174411"/>
              <a:ext cx="163607" cy="103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19255" extrusionOk="0">
                  <a:moveTo>
                    <a:pt x="8981" y="6534"/>
                  </a:moveTo>
                  <a:cubicBezTo>
                    <a:pt x="11024" y="11317"/>
                    <a:pt x="14332" y="17489"/>
                    <a:pt x="14429" y="17951"/>
                  </a:cubicBezTo>
                  <a:cubicBezTo>
                    <a:pt x="14721" y="18414"/>
                    <a:pt x="15111" y="19031"/>
                    <a:pt x="15597" y="19186"/>
                  </a:cubicBezTo>
                  <a:cubicBezTo>
                    <a:pt x="15792" y="19340"/>
                    <a:pt x="18516" y="19186"/>
                    <a:pt x="18808" y="19186"/>
                  </a:cubicBezTo>
                  <a:cubicBezTo>
                    <a:pt x="18905" y="19186"/>
                    <a:pt x="20170" y="19186"/>
                    <a:pt x="18808" y="16871"/>
                  </a:cubicBezTo>
                  <a:cubicBezTo>
                    <a:pt x="17251" y="14249"/>
                    <a:pt x="14429" y="8694"/>
                    <a:pt x="12873" y="6071"/>
                  </a:cubicBezTo>
                  <a:cubicBezTo>
                    <a:pt x="10051" y="980"/>
                    <a:pt x="9175" y="-2260"/>
                    <a:pt x="7035" y="1906"/>
                  </a:cubicBezTo>
                  <a:lnTo>
                    <a:pt x="5575" y="4837"/>
                  </a:lnTo>
                  <a:lnTo>
                    <a:pt x="808" y="14866"/>
                  </a:lnTo>
                  <a:cubicBezTo>
                    <a:pt x="-1430" y="19186"/>
                    <a:pt x="1586" y="19031"/>
                    <a:pt x="2559" y="19186"/>
                  </a:cubicBezTo>
                  <a:cubicBezTo>
                    <a:pt x="3532" y="19186"/>
                    <a:pt x="3629" y="18723"/>
                    <a:pt x="3921" y="18106"/>
                  </a:cubicBezTo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</p:grpSp>
      <p:sp>
        <p:nvSpPr>
          <p:cNvPr id="149" name="Shape 149"/>
          <p:cNvSpPr/>
          <p:nvPr/>
        </p:nvSpPr>
        <p:spPr>
          <a:xfrm>
            <a:off x="6294005" y="4938273"/>
            <a:ext cx="1771890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900">
                <a:solidFill>
                  <a:srgbClr val="80808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675" dirty="0">
                <a:solidFill>
                  <a:srgbClr val="808080"/>
                </a:solidFill>
              </a:rPr>
              <a:t>© </a:t>
            </a:r>
            <a:r>
              <a:rPr sz="675" dirty="0" smtClean="0">
                <a:solidFill>
                  <a:srgbClr val="808080"/>
                </a:solidFill>
              </a:rPr>
              <a:t>201</a:t>
            </a:r>
            <a:r>
              <a:rPr lang="en-GB" sz="675" dirty="0" smtClean="0">
                <a:solidFill>
                  <a:srgbClr val="808080"/>
                </a:solidFill>
              </a:rPr>
              <a:t>6</a:t>
            </a:r>
            <a:r>
              <a:rPr sz="675" dirty="0" smtClean="0">
                <a:solidFill>
                  <a:srgbClr val="808080"/>
                </a:solidFill>
              </a:rPr>
              <a:t> </a:t>
            </a:r>
            <a:r>
              <a:rPr sz="675" dirty="0">
                <a:solidFill>
                  <a:srgbClr val="808080"/>
                </a:solidFill>
              </a:rPr>
              <a:t>MapR Technologies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57557" y="1"/>
            <a:ext cx="8236037" cy="11046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72740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1732" y="205980"/>
            <a:ext cx="7968722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862637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 descr="GettyImages-164456141_Red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4" y="-1"/>
            <a:ext cx="9144000" cy="48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40273" y="2181927"/>
            <a:ext cx="580602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5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"/>
            <a:ext cx="9143999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Shape 7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Shape 7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Shape 7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Shape 7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Shape 79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Shape 8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61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02247" y="502532"/>
            <a:ext cx="5931186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Shape 90" descr="MapR_white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339" y="1046775"/>
            <a:ext cx="1697920" cy="3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Shape 92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9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>
            <a:off x="-25521" y="3801811"/>
            <a:ext cx="6750823" cy="809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02247" y="1438276"/>
            <a:ext cx="5931186" cy="22217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3" name="Shape 103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Shape 10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276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Shape 11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14" name="Shape 11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1736834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" y="4880489"/>
            <a:ext cx="9151146" cy="2630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0947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7032038" y="4960685"/>
            <a:ext cx="1527693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2017 MapR Technologies</a:t>
            </a:r>
          </a:p>
        </p:txBody>
      </p:sp>
      <p:sp>
        <p:nvSpPr>
          <p:cNvPr id="13" name="Shape 13"/>
          <p:cNvSpPr txBox="1"/>
          <p:nvPr/>
        </p:nvSpPr>
        <p:spPr>
          <a:xfrm>
            <a:off x="5957426" y="4961727"/>
            <a:ext cx="1033987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 Confidential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8711347" y="4902901"/>
            <a:ext cx="647869" cy="22860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7032037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8559731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Shape 17" descr="Mapr_200-16-46_R-01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7334" y="4880362"/>
            <a:ext cx="714113" cy="265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hape 18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558252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emf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ti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Ingest</a:t>
            </a:r>
            <a:endParaRPr lang="en-US"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8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17. October 2017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Components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79166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 smtClean="0"/>
              <a:t>MapR</a:t>
            </a:r>
            <a:r>
              <a:rPr lang="en-US" sz="2400" dirty="0" smtClean="0"/>
              <a:t>-Streams</a:t>
            </a:r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-DB</a:t>
            </a:r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-FS using Java API or Hadoop fs command</a:t>
            </a:r>
          </a:p>
          <a:p>
            <a:r>
              <a:rPr lang="en-US" sz="2400" dirty="0" smtClean="0"/>
              <a:t>NFS / Fuse</a:t>
            </a:r>
          </a:p>
          <a:p>
            <a:r>
              <a:rPr lang="en-US" sz="2400" dirty="0" err="1" smtClean="0"/>
              <a:t>HttpFS</a:t>
            </a:r>
            <a:endParaRPr lang="en-US" sz="2400" dirty="0" smtClean="0"/>
          </a:p>
          <a:p>
            <a:r>
              <a:rPr lang="en-US" sz="2400" dirty="0" err="1" smtClean="0"/>
              <a:t>Sqoop</a:t>
            </a:r>
            <a:endParaRPr lang="en-US" sz="2400" dirty="0" smtClean="0"/>
          </a:p>
          <a:p>
            <a:r>
              <a:rPr lang="en-US" sz="2400" dirty="0" smtClean="0"/>
              <a:t>Flume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</a:t>
            </a:r>
            <a:r>
              <a:rPr lang="en-US" dirty="0" smtClean="0"/>
              <a:t> Components and Tools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2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Ingestion is key to a Converged Platform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2205384" y="1170215"/>
            <a:ext cx="6498203" cy="3279321"/>
          </a:xfrm>
          <a:prstGeom prst="homePlate">
            <a:avLst>
              <a:gd name="adj" fmla="val 13073"/>
            </a:avLst>
          </a:prstGeom>
          <a:solidFill>
            <a:schemeClr val="accent2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9" y="1170215"/>
            <a:ext cx="1747112" cy="3279321"/>
          </a:xfrm>
          <a:prstGeom prst="rect">
            <a:avLst/>
          </a:prstGeom>
          <a:solidFill>
            <a:srgbClr val="2C536A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72" y="1538161"/>
            <a:ext cx="1483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272" y="2375543"/>
            <a:ext cx="148342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Log data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(w/ light transformation</a:t>
            </a:r>
            <a:r>
              <a:rPr lang="en-US" sz="135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1422" y="3410790"/>
            <a:ext cx="182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igh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volume 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raw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data 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ingestion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2339" y="1592227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95000"/>
                  </a:schemeClr>
                </a:solidFill>
              </a:rPr>
              <a:t>Sqoop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7379" y="1597861"/>
            <a:ext cx="18149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Custom Connectors 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(e.g. Teradata Connector)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72339" y="2563777"/>
            <a:ext cx="5806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Flume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1009" y="2571750"/>
            <a:ext cx="1122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MapR Streams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72339" y="3535339"/>
            <a:ext cx="4908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NFS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7763" y="3590264"/>
            <a:ext cx="1005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POSIX 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0873" y="43701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6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POSIX Client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6212" y="767896"/>
            <a:ext cx="8259762" cy="36957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HPC deployments</a:t>
            </a:r>
          </a:p>
          <a:p>
            <a:pPr lvl="1"/>
            <a:r>
              <a:rPr lang="en-US" dirty="0" smtClean="0"/>
              <a:t>HPC deployments require high performance access to data stored in </a:t>
            </a:r>
            <a:r>
              <a:rPr lang="en-US" dirty="0" err="1" smtClean="0"/>
              <a:t>MapR</a:t>
            </a:r>
            <a:r>
              <a:rPr lang="en-US" dirty="0" smtClean="0"/>
              <a:t> Platform. HPC Applications -often written in C/C++ without HDFS APIs – can now read/write data without changing a single line of code. </a:t>
            </a:r>
          </a:p>
          <a:p>
            <a:endParaRPr lang="en-US" dirty="0" smtClean="0"/>
          </a:p>
          <a:p>
            <a:r>
              <a:rPr lang="en-US" b="1" dirty="0" smtClean="0"/>
              <a:t>Cloud Providers</a:t>
            </a:r>
          </a:p>
          <a:p>
            <a:pPr lvl="1"/>
            <a:r>
              <a:rPr lang="en-US" dirty="0" smtClean="0"/>
              <a:t>Cloud providers that provide Hadoop as a service can also use Hadoop as a store for tenant data. Launching client/tenant cloud instances with </a:t>
            </a:r>
            <a:r>
              <a:rPr lang="en-US" dirty="0" err="1" smtClean="0"/>
              <a:t>MapR</a:t>
            </a:r>
            <a:r>
              <a:rPr lang="en-US" dirty="0" smtClean="0"/>
              <a:t> POSIX Client provides access to the tenant data instantly and securely.</a:t>
            </a:r>
          </a:p>
          <a:p>
            <a:endParaRPr lang="en-US" dirty="0" smtClean="0"/>
          </a:p>
          <a:p>
            <a:r>
              <a:rPr lang="en-US" b="1" dirty="0" smtClean="0"/>
              <a:t>Ingesting logs from Web Servers/Application Servers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POSIX Client allows every web server to directly write to the </a:t>
            </a:r>
            <a:r>
              <a:rPr lang="en-US" dirty="0" err="1" smtClean="0"/>
              <a:t>MapR</a:t>
            </a:r>
            <a:r>
              <a:rPr lang="en-US" dirty="0" smtClean="0"/>
              <a:t> cluster. To all local applications, the logs still appear local, but are actually ingested into the cluster real-time. This can then be combined with other real-time technologies from </a:t>
            </a:r>
            <a:r>
              <a:rPr lang="en-US" dirty="0" err="1" smtClean="0"/>
              <a:t>MapR</a:t>
            </a:r>
            <a:r>
              <a:rPr lang="en-US" dirty="0" smtClean="0"/>
              <a:t> like Storm and Spark streaming to create real-time analytics feedback systems.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3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Secure</a:t>
            </a:r>
            <a:r>
              <a:rPr lang="en-US" dirty="0"/>
              <a:t> </a:t>
            </a:r>
            <a:r>
              <a:rPr lang="en-US" dirty="0" smtClean="0"/>
              <a:t>Faster Native Access</a:t>
            </a:r>
            <a:endParaRPr lang="en-US" dirty="0"/>
          </a:p>
        </p:txBody>
      </p:sp>
      <p:sp>
        <p:nvSpPr>
          <p:cNvPr id="48" name="Big text box"/>
          <p:cNvSpPr txBox="1"/>
          <p:nvPr/>
        </p:nvSpPr>
        <p:spPr>
          <a:xfrm>
            <a:off x="5609470" y="1047268"/>
            <a:ext cx="3472052" cy="288539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40"/>
            <a:endParaRPr lang="en-US" sz="1050" dirty="0">
              <a:solidFill>
                <a:srgbClr val="FFFFFF"/>
              </a:solidFill>
            </a:endParaRP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MapR POSIX Client – high speed read/write NFS plus: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Authentication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Encryption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Compression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Parallelism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6698" y="1006235"/>
            <a:ext cx="5050835" cy="3605394"/>
            <a:chOff x="5562662" y="1304067"/>
            <a:chExt cx="6734447" cy="4807192"/>
          </a:xfrm>
        </p:grpSpPr>
        <p:sp>
          <p:nvSpPr>
            <p:cNvPr id="4" name="client node background"/>
            <p:cNvSpPr/>
            <p:nvPr/>
          </p:nvSpPr>
          <p:spPr bwMode="auto">
            <a:xfrm>
              <a:off x="5562664" y="1304067"/>
              <a:ext cx="6324999" cy="2364283"/>
            </a:xfrm>
            <a:prstGeom prst="rect">
              <a:avLst/>
            </a:prstGeom>
            <a:solidFill>
              <a:srgbClr val="3B6E8E">
                <a:alpha val="3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0" name="Native applications"/>
            <p:cNvSpPr/>
            <p:nvPr/>
          </p:nvSpPr>
          <p:spPr bwMode="auto">
            <a:xfrm>
              <a:off x="10004889" y="1797259"/>
              <a:ext cx="1815444" cy="530151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8" name="NFS client"/>
            <p:cNvSpPr/>
            <p:nvPr/>
          </p:nvSpPr>
          <p:spPr bwMode="auto">
            <a:xfrm>
              <a:off x="7831011" y="2444878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2" name="MapR POSIX Client"/>
            <p:cNvSpPr/>
            <p:nvPr/>
          </p:nvSpPr>
          <p:spPr bwMode="auto">
            <a:xfrm>
              <a:off x="10003321" y="3076159"/>
              <a:ext cx="1817012" cy="528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" name="MapR Cluster background"/>
            <p:cNvSpPr/>
            <p:nvPr/>
          </p:nvSpPr>
          <p:spPr bwMode="auto">
            <a:xfrm>
              <a:off x="5562662" y="3804787"/>
              <a:ext cx="4150452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1" name="MapR Node 1"/>
            <p:cNvSpPr/>
            <p:nvPr/>
          </p:nvSpPr>
          <p:spPr bwMode="auto">
            <a:xfrm>
              <a:off x="5698938" y="4018664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6" name="Hadoop applications"/>
            <p:cNvSpPr/>
            <p:nvPr/>
          </p:nvSpPr>
          <p:spPr bwMode="auto">
            <a:xfrm>
              <a:off x="5581816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4" name="MapR Node 2"/>
            <p:cNvSpPr/>
            <p:nvPr/>
          </p:nvSpPr>
          <p:spPr bwMode="auto">
            <a:xfrm>
              <a:off x="6201598" y="455670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77" name="MapR Node 3"/>
            <p:cNvSpPr/>
            <p:nvPr/>
          </p:nvSpPr>
          <p:spPr bwMode="auto">
            <a:xfrm>
              <a:off x="6736648" y="5094747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6" name="Redundant gateways"/>
            <p:cNvSpPr txBox="1"/>
            <p:nvPr/>
          </p:nvSpPr>
          <p:spPr>
            <a:xfrm>
              <a:off x="8245487" y="5279002"/>
              <a:ext cx="1467625" cy="369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675" dirty="0">
                  <a:solidFill>
                    <a:srgbClr val="FFFFFF"/>
                  </a:solidFill>
                </a:rPr>
                <a:t>Redundant gateways for high availability</a:t>
              </a:r>
            </a:p>
          </p:txBody>
        </p:sp>
        <p:sp>
          <p:nvSpPr>
            <p:cNvPr id="64" name="File-based apps/utils"/>
            <p:cNvSpPr/>
            <p:nvPr/>
          </p:nvSpPr>
          <p:spPr bwMode="auto">
            <a:xfrm>
              <a:off x="7778980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1" name="Native applications"/>
            <p:cNvSpPr/>
            <p:nvPr/>
          </p:nvSpPr>
          <p:spPr bwMode="auto">
            <a:xfrm>
              <a:off x="10043747" y="1737983"/>
              <a:ext cx="1873652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cxnSp>
          <p:nvCxnSpPr>
            <p:cNvPr id="61" name="Dotted line 2"/>
            <p:cNvCxnSpPr/>
            <p:nvPr/>
          </p:nvCxnSpPr>
          <p:spPr bwMode="auto">
            <a:xfrm>
              <a:off x="9828068" y="1748656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63" name="Client node header banner"/>
            <p:cNvSpPr/>
            <p:nvPr/>
          </p:nvSpPr>
          <p:spPr bwMode="auto">
            <a:xfrm>
              <a:off x="5562662" y="1304174"/>
              <a:ext cx="6325000" cy="371231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MapR Cluster footer"/>
            <p:cNvSpPr/>
            <p:nvPr/>
          </p:nvSpPr>
          <p:spPr bwMode="auto">
            <a:xfrm>
              <a:off x="5562662" y="5709139"/>
              <a:ext cx="4150452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53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890" y="5715230"/>
              <a:ext cx="1175143" cy="392615"/>
            </a:xfrm>
            <a:prstGeom prst="rect">
              <a:avLst/>
            </a:prstGeom>
          </p:spPr>
        </p:pic>
        <p:sp>
          <p:nvSpPr>
            <p:cNvPr id="19" name="Client Node(s)"/>
            <p:cNvSpPr txBox="1"/>
            <p:nvPr/>
          </p:nvSpPr>
          <p:spPr>
            <a:xfrm>
              <a:off x="7640149" y="1316822"/>
              <a:ext cx="2179727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1200" dirty="0">
                  <a:solidFill>
                    <a:srgbClr val="FFFFFF"/>
                  </a:solidFill>
                </a:rPr>
                <a:t>CLIENT NODE(S)</a:t>
              </a:r>
            </a:p>
          </p:txBody>
        </p:sp>
        <p:pic>
          <p:nvPicPr>
            <p:cNvPr id="65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847" y="5263242"/>
              <a:ext cx="550682" cy="183983"/>
            </a:xfrm>
            <a:prstGeom prst="rect">
              <a:avLst/>
            </a:prstGeom>
          </p:spPr>
        </p:pic>
        <p:pic>
          <p:nvPicPr>
            <p:cNvPr id="68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969" y="4722950"/>
              <a:ext cx="550682" cy="183983"/>
            </a:xfrm>
            <a:prstGeom prst="rect">
              <a:avLst/>
            </a:prstGeom>
          </p:spPr>
        </p:pic>
        <p:pic>
          <p:nvPicPr>
            <p:cNvPr id="70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541" y="4184470"/>
              <a:ext cx="550682" cy="183983"/>
            </a:xfrm>
            <a:prstGeom prst="rect">
              <a:avLst/>
            </a:prstGeom>
          </p:spPr>
        </p:pic>
        <p:grpSp>
          <p:nvGrpSpPr>
            <p:cNvPr id="16" name="NFS Gateway 3"/>
            <p:cNvGrpSpPr/>
            <p:nvPr/>
          </p:nvGrpSpPr>
          <p:grpSpPr>
            <a:xfrm>
              <a:off x="8878988" y="4874718"/>
              <a:ext cx="768990" cy="412261"/>
              <a:chOff x="8451850" y="4625731"/>
              <a:chExt cx="641350" cy="412261"/>
            </a:xfrm>
          </p:grpSpPr>
          <p:sp>
            <p:nvSpPr>
              <p:cNvPr id="87" name="Cube 86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grpSp>
          <p:nvGrpSpPr>
            <p:cNvPr id="97" name="NFS Gateway 2"/>
            <p:cNvGrpSpPr/>
            <p:nvPr/>
          </p:nvGrpSpPr>
          <p:grpSpPr>
            <a:xfrm>
              <a:off x="8598324" y="4420195"/>
              <a:ext cx="768990" cy="412261"/>
              <a:chOff x="8451850" y="4625731"/>
              <a:chExt cx="641350" cy="412261"/>
            </a:xfrm>
          </p:grpSpPr>
          <p:sp>
            <p:nvSpPr>
              <p:cNvPr id="99" name="Cube 98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75" name="HDFS arrow 1"/>
            <p:cNvCxnSpPr/>
            <p:nvPr/>
          </p:nvCxnSpPr>
          <p:spPr bwMode="auto">
            <a:xfrm flipH="1">
              <a:off x="6065492" y="2969797"/>
              <a:ext cx="540776" cy="1048868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6" name="HDFS arrow 3"/>
            <p:cNvCxnSpPr/>
            <p:nvPr/>
          </p:nvCxnSpPr>
          <p:spPr bwMode="auto">
            <a:xfrm>
              <a:off x="6610244" y="2969796"/>
              <a:ext cx="501345" cy="2115747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8" name="HDFS arrow 2"/>
            <p:cNvCxnSpPr/>
            <p:nvPr/>
          </p:nvCxnSpPr>
          <p:spPr bwMode="auto">
            <a:xfrm flipH="1">
              <a:off x="6579336" y="2969796"/>
              <a:ext cx="26933" cy="1582629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89" name="Dotted line 1"/>
            <p:cNvCxnSpPr/>
            <p:nvPr/>
          </p:nvCxnSpPr>
          <p:spPr bwMode="auto">
            <a:xfrm>
              <a:off x="7646801" y="1749879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81" name="NFS client"/>
            <p:cNvSpPr/>
            <p:nvPr/>
          </p:nvSpPr>
          <p:spPr bwMode="auto">
            <a:xfrm>
              <a:off x="8143415" y="2504303"/>
              <a:ext cx="1223899" cy="40450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NFS client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sp>
          <p:nvSpPr>
            <p:cNvPr id="72" name="Native applications"/>
            <p:cNvSpPr txBox="1"/>
            <p:nvPr/>
          </p:nvSpPr>
          <p:spPr>
            <a:xfrm>
              <a:off x="10111130" y="1932606"/>
              <a:ext cx="1607276" cy="2769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Native applications</a:t>
              </a:r>
              <a:endParaRPr lang="en-US" sz="675" dirty="0">
                <a:solidFill>
                  <a:srgbClr val="FFFFFF"/>
                </a:solidFill>
              </a:endParaRPr>
            </a:p>
          </p:txBody>
        </p:sp>
        <p:sp>
          <p:nvSpPr>
            <p:cNvPr id="52" name="HDFS API background"/>
            <p:cNvSpPr/>
            <p:nvPr/>
          </p:nvSpPr>
          <p:spPr bwMode="auto">
            <a:xfrm>
              <a:off x="5652694" y="2445595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" name="HDFS API"/>
            <p:cNvSpPr/>
            <p:nvPr/>
          </p:nvSpPr>
          <p:spPr bwMode="auto">
            <a:xfrm>
              <a:off x="5793084" y="2490992"/>
              <a:ext cx="1546524" cy="42553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HDFS API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</a:t>
              </a:r>
              <a:r>
                <a:rPr lang="en-US" sz="675" dirty="0" err="1">
                  <a:solidFill>
                    <a:srgbClr val="FFFFFF"/>
                  </a:solidFill>
                </a:rPr>
                <a:t>hadoop</a:t>
              </a:r>
              <a:r>
                <a:rPr lang="en-US" sz="675" dirty="0">
                  <a:solidFill>
                    <a:srgbClr val="FFFFFF"/>
                  </a:solidFill>
                </a:rPr>
                <a:t>-core-*.jar)</a:t>
              </a:r>
            </a:p>
          </p:txBody>
        </p:sp>
        <p:sp>
          <p:nvSpPr>
            <p:cNvPr id="85" name="MapR POSIX Client"/>
            <p:cNvSpPr/>
            <p:nvPr/>
          </p:nvSpPr>
          <p:spPr bwMode="auto">
            <a:xfrm>
              <a:off x="10124357" y="3158193"/>
              <a:ext cx="1578060" cy="36782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MapR POSIX Client</a:t>
              </a:r>
            </a:p>
          </p:txBody>
        </p:sp>
        <p:cxnSp>
          <p:nvCxnSpPr>
            <p:cNvPr id="49" name="MapR POSIX Client arrow 1"/>
            <p:cNvCxnSpPr/>
            <p:nvPr/>
          </p:nvCxnSpPr>
          <p:spPr bwMode="auto">
            <a:xfrm flipH="1">
              <a:off x="6439996" y="3559135"/>
              <a:ext cx="3600697" cy="525244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0" name="MapR POSIX Client arrow 2"/>
            <p:cNvCxnSpPr/>
            <p:nvPr/>
          </p:nvCxnSpPr>
          <p:spPr bwMode="auto">
            <a:xfrm flipH="1">
              <a:off x="6942655" y="3563965"/>
              <a:ext cx="3101092" cy="1043817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1" name="MapR POSIX Client arrow 3"/>
            <p:cNvCxnSpPr/>
            <p:nvPr/>
          </p:nvCxnSpPr>
          <p:spPr bwMode="auto">
            <a:xfrm flipH="1">
              <a:off x="7477706" y="3567069"/>
              <a:ext cx="2558828" cy="166215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2" name="Straight Arrow Connector 101"/>
            <p:cNvCxnSpPr/>
            <p:nvPr/>
          </p:nvCxnSpPr>
          <p:spPr bwMode="auto">
            <a:xfrm flipH="1">
              <a:off x="6525510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sp>
          <p:nvSpPr>
            <p:cNvPr id="17" name="TextBox 16"/>
            <p:cNvSpPr txBox="1"/>
            <p:nvPr/>
          </p:nvSpPr>
          <p:spPr>
            <a:xfrm>
              <a:off x="5618286" y="5747136"/>
              <a:ext cx="1384729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652692" y="1797946"/>
              <a:ext cx="1815444" cy="532359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59943" y="1857090"/>
              <a:ext cx="1607276" cy="415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Hadoop applications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“hadoop fs –put”)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 bwMode="auto">
            <a:xfrm flipH="1">
              <a:off x="8757499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55" name="Rectangle 54"/>
            <p:cNvSpPr/>
            <p:nvPr/>
          </p:nvSpPr>
          <p:spPr bwMode="auto">
            <a:xfrm>
              <a:off x="7833780" y="1796819"/>
              <a:ext cx="1815444" cy="529175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26547" y="1853514"/>
              <a:ext cx="1632164" cy="4154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File-based apps/</a:t>
              </a:r>
              <a:r>
                <a:rPr lang="en-US" sz="900" dirty="0" err="1">
                  <a:solidFill>
                    <a:srgbClr val="FFFFFF"/>
                  </a:solidFill>
                </a:rPr>
                <a:t>utils</a:t>
              </a:r>
              <a:r>
                <a:rPr lang="en-US" sz="900" dirty="0">
                  <a:solidFill>
                    <a:srgbClr val="FFFFFF"/>
                  </a:solidFill>
                </a:rPr>
                <a:t/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</a:t>
              </a:r>
              <a:r>
                <a:rPr lang="en-US" sz="675" dirty="0" err="1">
                  <a:solidFill>
                    <a:srgbClr val="FFFFFF"/>
                  </a:solidFill>
                </a:rPr>
                <a:t>cp</a:t>
              </a:r>
              <a:r>
                <a:rPr lang="en-US" sz="675" dirty="0">
                  <a:solidFill>
                    <a:srgbClr val="FFFFFF"/>
                  </a:solidFill>
                </a:rPr>
                <a:t>, </a:t>
              </a:r>
              <a:r>
                <a:rPr lang="en-US" sz="675" dirty="0" err="1">
                  <a:solidFill>
                    <a:srgbClr val="FFFFFF"/>
                  </a:solidFill>
                </a:rPr>
                <a:t>emacs</a:t>
              </a:r>
              <a:r>
                <a:rPr lang="en-US" sz="675" dirty="0">
                  <a:solidFill>
                    <a:srgbClr val="FFFFFF"/>
                  </a:solidFill>
                </a:rPr>
                <a:t>)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 bwMode="auto">
            <a:xfrm flipH="1">
              <a:off x="10910378" y="2333215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9" name="Straight Arrow Connector 108"/>
            <p:cNvCxnSpPr/>
            <p:nvPr/>
          </p:nvCxnSpPr>
          <p:spPr bwMode="auto">
            <a:xfrm flipH="1">
              <a:off x="10907139" y="297088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sp>
          <p:nvSpPr>
            <p:cNvPr id="59" name="Rectangle 58"/>
            <p:cNvSpPr/>
            <p:nvPr/>
          </p:nvSpPr>
          <p:spPr bwMode="auto">
            <a:xfrm>
              <a:off x="10005329" y="2446646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10110255" y="2447638"/>
              <a:ext cx="1601316" cy="52215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NFS client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692" y="3445919"/>
              <a:ext cx="412033" cy="137660"/>
            </a:xfrm>
            <a:prstGeom prst="rect">
              <a:avLst/>
            </a:prstGeom>
          </p:spPr>
        </p:pic>
        <p:cxnSp>
          <p:nvCxnSpPr>
            <p:cNvPr id="57" name="NFS Gateway arrow 1"/>
            <p:cNvCxnSpPr/>
            <p:nvPr/>
          </p:nvCxnSpPr>
          <p:spPr bwMode="auto">
            <a:xfrm flipH="1" flipV="1">
              <a:off x="6439996" y="4233037"/>
              <a:ext cx="2058149" cy="6320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69" name="NFS Gateway arrow 2"/>
            <p:cNvCxnSpPr/>
            <p:nvPr/>
          </p:nvCxnSpPr>
          <p:spPr bwMode="auto">
            <a:xfrm flipH="1">
              <a:off x="6942425" y="4269772"/>
              <a:ext cx="1588125" cy="467491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73" name="NFS Gateway arrow 3"/>
            <p:cNvCxnSpPr/>
            <p:nvPr/>
          </p:nvCxnSpPr>
          <p:spPr bwMode="auto">
            <a:xfrm flipH="1">
              <a:off x="7453012" y="4258185"/>
              <a:ext cx="1024644" cy="86882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grpSp>
          <p:nvGrpSpPr>
            <p:cNvPr id="101" name="NFS Gateway 1"/>
            <p:cNvGrpSpPr/>
            <p:nvPr/>
          </p:nvGrpSpPr>
          <p:grpSpPr>
            <a:xfrm>
              <a:off x="8357757" y="3979040"/>
              <a:ext cx="768990" cy="412261"/>
              <a:chOff x="8451850" y="4625731"/>
              <a:chExt cx="641350" cy="412261"/>
            </a:xfrm>
          </p:grpSpPr>
          <p:sp>
            <p:nvSpPr>
              <p:cNvPr id="103" name="Cube 102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56" name="Client node arrow 2"/>
            <p:cNvCxnSpPr/>
            <p:nvPr/>
          </p:nvCxnSpPr>
          <p:spPr bwMode="auto">
            <a:xfrm flipH="1">
              <a:off x="8748354" y="2969797"/>
              <a:ext cx="3584" cy="100924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80" name="Circle 2"/>
            <p:cNvSpPr/>
            <p:nvPr/>
          </p:nvSpPr>
          <p:spPr bwMode="auto">
            <a:xfrm>
              <a:off x="7863049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2</a:t>
              </a:r>
            </a:p>
          </p:txBody>
        </p:sp>
        <p:sp>
          <p:nvSpPr>
            <p:cNvPr id="83" name="Circle 3"/>
            <p:cNvSpPr/>
            <p:nvPr/>
          </p:nvSpPr>
          <p:spPr bwMode="auto">
            <a:xfrm>
              <a:off x="10041283" y="2844652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3</a:t>
              </a:r>
            </a:p>
          </p:txBody>
        </p:sp>
        <p:sp>
          <p:nvSpPr>
            <p:cNvPr id="84" name="Circle 1"/>
            <p:cNvSpPr/>
            <p:nvPr/>
          </p:nvSpPr>
          <p:spPr bwMode="auto">
            <a:xfrm>
              <a:off x="5681102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1</a:t>
              </a:r>
              <a:endParaRPr lang="en-US" sz="1050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1380468" y="3445917"/>
              <a:ext cx="916641" cy="629268"/>
              <a:chOff x="9389345" y="3485502"/>
              <a:chExt cx="708481" cy="505732"/>
            </a:xfrm>
          </p:grpSpPr>
          <p:sp>
            <p:nvSpPr>
              <p:cNvPr id="90" name="32-Point Star 89"/>
              <p:cNvSpPr/>
              <p:nvPr/>
            </p:nvSpPr>
            <p:spPr bwMode="auto">
              <a:xfrm>
                <a:off x="9389345" y="3485502"/>
                <a:ext cx="708481" cy="505732"/>
              </a:xfrm>
              <a:prstGeom prst="star32">
                <a:avLst/>
              </a:prstGeom>
              <a:gradFill flip="none" rotWithShape="1">
                <a:gsLst>
                  <a:gs pos="100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  <a:tileRect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456903"/>
                <a:endParaRPr lang="en-US" sz="2100" b="1" dirty="0">
                  <a:solidFill>
                    <a:prstClr val="white"/>
                  </a:solidFill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20172856">
                <a:off x="9500126" y="3574752"/>
                <a:ext cx="579120" cy="24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New</a:t>
                </a:r>
                <a:r>
                  <a:rPr lang="en-US" sz="900" dirty="0">
                    <a:solidFill>
                      <a:schemeClr val="bg1"/>
                    </a:solidFill>
                    <a:latin typeface="+mj-lt"/>
                    <a:cs typeface="Aharoni" panose="02010803020104030203" pitchFamily="2" charset="-79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509705" y="978051"/>
            <a:ext cx="4743749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3841373" y="1347945"/>
            <a:ext cx="1361583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2210965" y="1833659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3840197" y="2307119"/>
            <a:ext cx="1362759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Multiple cluster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509703" y="2853590"/>
            <a:ext cx="3112839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611910" y="3013998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524069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988905" y="3417530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1390192" y="3821061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2521822" y="3959251"/>
            <a:ext cx="1100720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2171942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3870517" y="1303488"/>
            <a:ext cx="1405239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3708758" y="1311492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509703" y="978131"/>
            <a:ext cx="4743750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509703" y="4281854"/>
            <a:ext cx="3112839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75" y="4286423"/>
            <a:ext cx="881357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2067819" y="987616"/>
            <a:ext cx="1634795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1200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92" y="3947432"/>
            <a:ext cx="413012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3" y="3542213"/>
            <a:ext cx="413012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2" y="3138353"/>
            <a:ext cx="413012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2996947" y="3656039"/>
            <a:ext cx="576743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2786449" y="3315147"/>
            <a:ext cx="576743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75" name="HDFS arrow 1"/>
          <p:cNvCxnSpPr/>
          <p:nvPr/>
        </p:nvCxnSpPr>
        <p:spPr bwMode="auto">
          <a:xfrm flipH="1">
            <a:off x="886826" y="2227348"/>
            <a:ext cx="405582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1295390" y="2227348"/>
            <a:ext cx="376009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1272209" y="2227347"/>
            <a:ext cx="20200" cy="1186972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2072808" y="1312409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2445268" y="1878227"/>
            <a:ext cx="917924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3921054" y="1449454"/>
            <a:ext cx="1205457" cy="207737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577227" y="1834196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682520" y="1868245"/>
            <a:ext cx="1159893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3930974" y="2368645"/>
            <a:ext cx="1183545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MapR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1167704" y="2669351"/>
            <a:ext cx="2700523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1544698" y="2672974"/>
            <a:ext cx="2325819" cy="78286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1945986" y="2675302"/>
            <a:ext cx="1919121" cy="124661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1231839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551421" y="4310353"/>
            <a:ext cx="1038548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200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577226" y="1348460"/>
            <a:ext cx="1361583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7664" y="1392818"/>
            <a:ext cx="1205457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2905831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2213042" y="1347615"/>
            <a:ext cx="1361583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82617" y="1390135"/>
            <a:ext cx="1224123" cy="311612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4520490" y="1749912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4518061" y="222816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59" name="Rectangle 58"/>
          <p:cNvSpPr/>
          <p:nvPr/>
        </p:nvSpPr>
        <p:spPr bwMode="auto">
          <a:xfrm>
            <a:off x="3841703" y="1834985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3920398" y="1835729"/>
            <a:ext cx="1200987" cy="39161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6" y="2584439"/>
            <a:ext cx="309025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1167704" y="3174778"/>
            <a:ext cx="1543612" cy="4740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1544526" y="3202330"/>
            <a:ext cx="1191094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1927466" y="3193639"/>
            <a:ext cx="768483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2606024" y="2984280"/>
            <a:ext cx="576743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2898972" y="2227348"/>
            <a:ext cx="2688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2234994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3868669" y="2133489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598533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1</a:t>
            </a:r>
            <a:endParaRPr lang="en-US" sz="1050" dirty="0"/>
          </a:p>
        </p:txBody>
      </p:sp>
      <p:grpSp>
        <p:nvGrpSpPr>
          <p:cNvPr id="2" name="Group 1"/>
          <p:cNvGrpSpPr/>
          <p:nvPr/>
        </p:nvGrpSpPr>
        <p:grpSpPr>
          <a:xfrm>
            <a:off x="4654357" y="2905412"/>
            <a:ext cx="3752727" cy="1747927"/>
            <a:chOff x="7344182" y="3873882"/>
            <a:chExt cx="5003636" cy="2330569"/>
          </a:xfrm>
        </p:grpSpPr>
        <p:sp>
          <p:nvSpPr>
            <p:cNvPr id="92" name="MapR Cluster background"/>
            <p:cNvSpPr/>
            <p:nvPr/>
          </p:nvSpPr>
          <p:spPr bwMode="auto">
            <a:xfrm>
              <a:off x="7361126" y="3873882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3" name="MapR Node 1"/>
            <p:cNvSpPr/>
            <p:nvPr/>
          </p:nvSpPr>
          <p:spPr bwMode="auto">
            <a:xfrm>
              <a:off x="7497402" y="408775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4" name="MapR Node 2"/>
            <p:cNvSpPr/>
            <p:nvPr/>
          </p:nvSpPr>
          <p:spPr bwMode="auto">
            <a:xfrm>
              <a:off x="8000062" y="4625801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5" name="MapR Node 3"/>
            <p:cNvSpPr/>
            <p:nvPr/>
          </p:nvSpPr>
          <p:spPr bwMode="auto">
            <a:xfrm>
              <a:off x="8535112" y="5163842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8" name="MapR Cluster footer"/>
            <p:cNvSpPr/>
            <p:nvPr/>
          </p:nvSpPr>
          <p:spPr bwMode="auto">
            <a:xfrm>
              <a:off x="7361126" y="5778234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05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520" y="5784325"/>
              <a:ext cx="1175143" cy="392615"/>
            </a:xfrm>
            <a:prstGeom prst="rect">
              <a:avLst/>
            </a:prstGeom>
          </p:spPr>
        </p:pic>
        <p:pic>
          <p:nvPicPr>
            <p:cNvPr id="110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311" y="5332337"/>
              <a:ext cx="550682" cy="183983"/>
            </a:xfrm>
            <a:prstGeom prst="rect">
              <a:avLst/>
            </a:prstGeom>
          </p:spPr>
        </p:pic>
        <p:pic>
          <p:nvPicPr>
            <p:cNvPr id="111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433" y="4792045"/>
              <a:ext cx="550682" cy="183983"/>
            </a:xfrm>
            <a:prstGeom prst="rect">
              <a:avLst/>
            </a:prstGeom>
          </p:spPr>
        </p:pic>
        <p:pic>
          <p:nvPicPr>
            <p:cNvPr id="112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005" y="4253565"/>
              <a:ext cx="550682" cy="183983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7344182" y="5816231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126" name="MapR Cluster background"/>
            <p:cNvSpPr/>
            <p:nvPr/>
          </p:nvSpPr>
          <p:spPr bwMode="auto">
            <a:xfrm>
              <a:off x="9930672" y="3897979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7" name="MapR Node 1"/>
            <p:cNvSpPr/>
            <p:nvPr/>
          </p:nvSpPr>
          <p:spPr bwMode="auto">
            <a:xfrm>
              <a:off x="10066948" y="411185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8" name="MapR Node 2"/>
            <p:cNvSpPr/>
            <p:nvPr/>
          </p:nvSpPr>
          <p:spPr bwMode="auto">
            <a:xfrm>
              <a:off x="10569608" y="4649898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9" name="MapR Node 3"/>
            <p:cNvSpPr/>
            <p:nvPr/>
          </p:nvSpPr>
          <p:spPr bwMode="auto">
            <a:xfrm>
              <a:off x="11104658" y="518793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30" name="MapR Cluster footer"/>
            <p:cNvSpPr/>
            <p:nvPr/>
          </p:nvSpPr>
          <p:spPr bwMode="auto">
            <a:xfrm>
              <a:off x="9930672" y="5802331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31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066" y="5808422"/>
              <a:ext cx="1175143" cy="392615"/>
            </a:xfrm>
            <a:prstGeom prst="rect">
              <a:avLst/>
            </a:prstGeom>
          </p:spPr>
        </p:pic>
        <p:pic>
          <p:nvPicPr>
            <p:cNvPr id="132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7857" y="5356434"/>
              <a:ext cx="550682" cy="183983"/>
            </a:xfrm>
            <a:prstGeom prst="rect">
              <a:avLst/>
            </a:prstGeom>
          </p:spPr>
        </p:pic>
        <p:pic>
          <p:nvPicPr>
            <p:cNvPr id="133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979" y="4816142"/>
              <a:ext cx="550682" cy="183983"/>
            </a:xfrm>
            <a:prstGeom prst="rect">
              <a:avLst/>
            </a:prstGeom>
          </p:spPr>
        </p:pic>
        <p:pic>
          <p:nvPicPr>
            <p:cNvPr id="134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551" y="4277662"/>
              <a:ext cx="550682" cy="183983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9913729" y="5840328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</p:grpSp>
      <p:sp>
        <p:nvSpPr>
          <p:cNvPr id="136" name="Big text box"/>
          <p:cNvSpPr txBox="1"/>
          <p:nvPr/>
        </p:nvSpPr>
        <p:spPr>
          <a:xfrm>
            <a:off x="5410429" y="1106977"/>
            <a:ext cx="3472052" cy="553986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POSIX Client can work with </a:t>
            </a:r>
            <a:r>
              <a:rPr lang="en-US" sz="1050" b="1" u="sng" dirty="0">
                <a:solidFill>
                  <a:srgbClr val="FFFFFF"/>
                </a:solidFill>
              </a:rPr>
              <a:t>multiple clusters </a:t>
            </a:r>
            <a:r>
              <a:rPr lang="en-US" sz="1050" dirty="0">
                <a:solidFill>
                  <a:srgbClr val="FFFFFF"/>
                </a:solidFill>
              </a:rPr>
              <a:t>simultaneously unifying namespace and easing universal data access</a:t>
            </a:r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137" name="MapR POSIX Client arrow 1"/>
          <p:cNvCxnSpPr>
            <a:stCxn id="86" idx="2"/>
            <a:endCxn id="93" idx="1"/>
          </p:cNvCxnSpPr>
          <p:nvPr/>
        </p:nvCxnSpPr>
        <p:spPr bwMode="auto">
          <a:xfrm>
            <a:off x="4022739" y="2687684"/>
            <a:ext cx="1024430" cy="37813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8" name="MapR POSIX Client arrow 1"/>
          <p:cNvCxnSpPr>
            <a:endCxn id="94" idx="1"/>
          </p:cNvCxnSpPr>
          <p:nvPr/>
        </p:nvCxnSpPr>
        <p:spPr bwMode="auto">
          <a:xfrm>
            <a:off x="4022739" y="2703359"/>
            <a:ext cx="1401425" cy="76599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9" name="MapR POSIX Client arrow 1"/>
          <p:cNvCxnSpPr>
            <a:stCxn id="86" idx="2"/>
            <a:endCxn id="95" idx="1"/>
          </p:cNvCxnSpPr>
          <p:nvPr/>
        </p:nvCxnSpPr>
        <p:spPr bwMode="auto">
          <a:xfrm>
            <a:off x="4022739" y="2687685"/>
            <a:ext cx="1802713" cy="118519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0" name="MapR POSIX Client arrow 1"/>
          <p:cNvCxnSpPr>
            <a:stCxn id="86" idx="3"/>
            <a:endCxn id="127" idx="1"/>
          </p:cNvCxnSpPr>
          <p:nvPr/>
        </p:nvCxnSpPr>
        <p:spPr bwMode="auto">
          <a:xfrm>
            <a:off x="4177251" y="2636062"/>
            <a:ext cx="2797078" cy="447830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1" name="MapR POSIX Client arrow 1"/>
          <p:cNvCxnSpPr>
            <a:stCxn id="86" idx="3"/>
            <a:endCxn id="128" idx="1"/>
          </p:cNvCxnSpPr>
          <p:nvPr/>
        </p:nvCxnSpPr>
        <p:spPr bwMode="auto">
          <a:xfrm>
            <a:off x="4177251" y="2636062"/>
            <a:ext cx="3174073" cy="85136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2" name="MapR POSIX Client arrow 1"/>
          <p:cNvCxnSpPr>
            <a:stCxn id="86" idx="3"/>
            <a:endCxn id="129" idx="1"/>
          </p:cNvCxnSpPr>
          <p:nvPr/>
        </p:nvCxnSpPr>
        <p:spPr bwMode="auto">
          <a:xfrm>
            <a:off x="4177251" y="2636062"/>
            <a:ext cx="3575360" cy="125489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816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options to connect to MapR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7672231"/>
              </p:ext>
            </p:extLst>
          </p:nvPr>
        </p:nvGraphicFramePr>
        <p:xfrm>
          <a:off x="451732" y="898626"/>
          <a:ext cx="8227220" cy="24815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7785"/>
                <a:gridCol w="1865825"/>
                <a:gridCol w="2056805"/>
                <a:gridCol w="2056805"/>
              </a:tblGrid>
              <a:tr h="2412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Hadoop style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NFS Gateway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POSIX Client</a:t>
                      </a:r>
                      <a:endParaRPr lang="en-US" sz="1100" dirty="0"/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3640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Existing Apps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Rewrite to HDFS API.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r>
                        <a:rPr lang="en-US" sz="1200" baseline="0" dirty="0" smtClean="0"/>
                        <a:t> rewrite required. 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 rewrite required.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</a:t>
                      </a:r>
                      <a:r>
                        <a:rPr lang="en-US" sz="1200" baseline="0" dirty="0" smtClean="0"/>
                        <a:t> Slide Work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Install </a:t>
                      </a:r>
                      <a:r>
                        <a:rPr lang="en-US" sz="1200" dirty="0" err="1" smtClean="0"/>
                        <a:t>mapr</a:t>
                      </a:r>
                      <a:r>
                        <a:rPr lang="en-US" sz="1200" dirty="0" smtClean="0"/>
                        <a:t>-client on client node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Mount</a:t>
                      </a:r>
                      <a:r>
                        <a:rPr lang="en-US" sz="1200" baseline="0" dirty="0" smtClean="0"/>
                        <a:t> cluster on client node.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Install POSIX client on client node.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Compression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Secure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 (per user)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 (full</a:t>
                      </a:r>
                      <a:r>
                        <a:rPr lang="en-US" sz="1200" baseline="0" dirty="0" smtClean="0"/>
                        <a:t> access)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(per machine)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 per user(roadmap)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Very High</a:t>
                      </a: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Parallelized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Included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</a:t>
                      </a:r>
                      <a:r>
                        <a:rPr lang="en-US" sz="1200" baseline="0" dirty="0" smtClean="0"/>
                        <a:t> node (Part of cluster)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Per client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000" b="0" i="0" u="none" strike="noStrike" cap="none" baseline="30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Party Tools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05033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tools could be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266" y="1099216"/>
            <a:ext cx="3575964" cy="1275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66" y="898626"/>
            <a:ext cx="41910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766" y="2474817"/>
            <a:ext cx="3084680" cy="1956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0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 example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25597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49868" y="205879"/>
            <a:ext cx="7988995" cy="692646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4294967295"/>
          </p:nvPr>
        </p:nvSpPr>
        <p:spPr>
          <a:xfrm>
            <a:off x="449868" y="882650"/>
            <a:ext cx="8500167" cy="3947795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What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is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 a </a:t>
            </a: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cluster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?</a:t>
            </a: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dirty="0" err="1" smtClean="0"/>
              <a:t>Sources</a:t>
            </a:r>
            <a:r>
              <a:rPr lang="de-DE" sz="3200" dirty="0" smtClean="0"/>
              <a:t> </a:t>
            </a:r>
            <a:r>
              <a:rPr lang="de-DE" sz="3200" dirty="0" err="1" smtClean="0"/>
              <a:t>and</a:t>
            </a:r>
            <a:r>
              <a:rPr lang="de-DE" sz="3200" dirty="0" smtClean="0"/>
              <a:t> </a:t>
            </a:r>
            <a:r>
              <a:rPr lang="de-DE" sz="3200" dirty="0" err="1" smtClean="0"/>
              <a:t>destinations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data</a:t>
            </a:r>
            <a:r>
              <a:rPr lang="de-DE" sz="3200" dirty="0" smtClean="0"/>
              <a:t> </a:t>
            </a:r>
            <a:r>
              <a:rPr lang="de-DE" sz="3200" dirty="0" err="1" smtClean="0"/>
              <a:t>ingest</a:t>
            </a:r>
            <a:endParaRPr lang="de-DE" sz="32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Tools </a:t>
            </a: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for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data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ingest</a:t>
            </a:r>
            <a:endParaRPr lang="de-DE" sz="3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dirty="0" smtClean="0"/>
              <a:t>ETL </a:t>
            </a:r>
            <a:r>
              <a:rPr lang="de-DE" sz="3200" dirty="0" err="1" smtClean="0"/>
              <a:t>example</a:t>
            </a:r>
            <a:endParaRPr lang="de-DE" sz="32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dirty="0" err="1" smtClean="0"/>
              <a:t>Ingest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DB </a:t>
            </a:r>
            <a:r>
              <a:rPr lang="de-DE" sz="3200" dirty="0" err="1" smtClean="0"/>
              <a:t>and</a:t>
            </a:r>
            <a:r>
              <a:rPr lang="de-DE" sz="3200" dirty="0" smtClean="0"/>
              <a:t> </a:t>
            </a:r>
            <a:r>
              <a:rPr lang="de-DE" sz="3200" dirty="0" err="1" smtClean="0"/>
              <a:t>files</a:t>
            </a:r>
            <a:endParaRPr lang="de-DE" sz="32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b="0" i="0" u="none" strike="noStrike" cap="none" dirty="0" err="1" smtClean="0">
                <a:solidFill>
                  <a:srgbClr val="000000"/>
                </a:solidFill>
                <a:sym typeface="Arial"/>
              </a:rPr>
              <a:t>Posix</a:t>
            </a:r>
            <a:r>
              <a:rPr lang="de-DE" sz="3200" b="0" i="0" u="none" strike="noStrike" cap="none" dirty="0" smtClean="0">
                <a:solidFill>
                  <a:srgbClr val="000000"/>
                </a:solidFill>
                <a:sym typeface="Arial"/>
              </a:rPr>
              <a:t> / FUSE</a:t>
            </a: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3200" dirty="0" smtClean="0"/>
              <a:t>Data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46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7387" y="2555309"/>
            <a:ext cx="1833497" cy="18334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2810" y="671"/>
            <a:ext cx="8518380" cy="1017334"/>
          </a:xfrm>
          <a:prstGeom prst="rect">
            <a:avLst/>
          </a:prstGeom>
          <a:noFill/>
          <a:ln>
            <a:noFill/>
          </a:ln>
        </p:spPr>
        <p:txBody>
          <a:bodyPr wrap="square" lIns="91369" tIns="45675" rIns="91369" bIns="45675" anchor="ctr" anchorCtr="0">
            <a:noAutofit/>
          </a:bodyPr>
          <a:lstStyle/>
          <a:p>
            <a:pPr>
              <a:buSzPct val="25000"/>
            </a:pPr>
            <a:r>
              <a:rPr lang="en-US" dirty="0" smtClean="0">
                <a:sym typeface="Open Sans"/>
              </a:rPr>
              <a:t>ETL Approach is Jaded</a:t>
            </a:r>
            <a:endParaRPr lang="en" dirty="0">
              <a:sym typeface="Open Sans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101714" y="827847"/>
            <a:ext cx="5971601" cy="2301274"/>
            <a:chOff x="1025575" y="990425"/>
            <a:chExt cx="5973156" cy="2301873"/>
          </a:xfrm>
        </p:grpSpPr>
        <p:grpSp>
          <p:nvGrpSpPr>
            <p:cNvPr id="209" name="Shape 209"/>
            <p:cNvGrpSpPr/>
            <p:nvPr/>
          </p:nvGrpSpPr>
          <p:grpSpPr>
            <a:xfrm>
              <a:off x="1025575" y="990425"/>
              <a:ext cx="5973156" cy="2301873"/>
              <a:chOff x="1025575" y="990425"/>
              <a:chExt cx="5973156" cy="2301873"/>
            </a:xfrm>
          </p:grpSpPr>
          <p:pic>
            <p:nvPicPr>
              <p:cNvPr id="210" name="Shape 2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25575" y="1150825"/>
                <a:ext cx="1638422" cy="1727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Shape 2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99513" y="1066625"/>
                <a:ext cx="2297082" cy="22256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Shape 2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063507" y="990425"/>
                <a:ext cx="1935223" cy="2028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" name="Shape 213"/>
            <p:cNvSpPr/>
            <p:nvPr/>
          </p:nvSpPr>
          <p:spPr>
            <a:xfrm>
              <a:off x="2408411" y="1787350"/>
              <a:ext cx="11969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4624042" y="1787350"/>
              <a:ext cx="9545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</p:grpSp>
      <p:grpSp>
        <p:nvGrpSpPr>
          <p:cNvPr id="215" name="Shape 215"/>
          <p:cNvGrpSpPr/>
          <p:nvPr/>
        </p:nvGrpSpPr>
        <p:grpSpPr>
          <a:xfrm>
            <a:off x="186742" y="2573800"/>
            <a:ext cx="6067258" cy="1946327"/>
            <a:chOff x="1025575" y="2726199"/>
            <a:chExt cx="6068838" cy="1946834"/>
          </a:xfrm>
        </p:grpSpPr>
        <p:grpSp>
          <p:nvGrpSpPr>
            <p:cNvPr id="216" name="Shape 216"/>
            <p:cNvGrpSpPr/>
            <p:nvPr/>
          </p:nvGrpSpPr>
          <p:grpSpPr>
            <a:xfrm>
              <a:off x="1025575" y="2726199"/>
              <a:ext cx="6068838" cy="1946834"/>
              <a:chOff x="1025575" y="2573799"/>
              <a:chExt cx="6068838" cy="1946834"/>
            </a:xfrm>
          </p:grpSpPr>
          <p:pic>
            <p:nvPicPr>
              <p:cNvPr id="217" name="Shape 2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237089" y="2573799"/>
                <a:ext cx="1857324" cy="194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Shape 2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25575" y="2683311"/>
                <a:ext cx="1638425" cy="1727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" name="Shape 220"/>
            <p:cNvSpPr/>
            <p:nvPr/>
          </p:nvSpPr>
          <p:spPr>
            <a:xfrm>
              <a:off x="2480275" y="3450950"/>
              <a:ext cx="830026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Ingest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4677214" y="3442225"/>
              <a:ext cx="954598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Analyze</a:t>
              </a:r>
            </a:p>
          </p:txBody>
        </p:sp>
      </p:grpSp>
      <p:sp>
        <p:nvSpPr>
          <p:cNvPr id="222" name="Shape 222"/>
          <p:cNvSpPr txBox="1"/>
          <p:nvPr/>
        </p:nvSpPr>
        <p:spPr>
          <a:xfrm>
            <a:off x="6035255" y="1038125"/>
            <a:ext cx="2647276" cy="1457502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Past (ETL)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Fixed schema ETL for Data warehouse</a:t>
            </a:r>
            <a:r>
              <a:rPr lang="en-US" dirty="0">
                <a:solidFill>
                  <a:srgbClr val="3D3E3E"/>
                </a:solidFill>
              </a:rPr>
              <a:t>s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structured and rigid</a:t>
            </a:r>
            <a:r>
              <a:rPr lang="en-US" dirty="0">
                <a:solidFill>
                  <a:srgbClr val="3D3E3E"/>
                </a:solidFill>
              </a:rPr>
              <a:t> transaction data</a:t>
            </a:r>
            <a:endParaRPr lang="en" dirty="0">
              <a:solidFill>
                <a:srgbClr val="3D3E3E"/>
              </a:solidFill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1660" y="4303471"/>
            <a:ext cx="1278790" cy="268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Shape 224"/>
          <p:cNvCxnSpPr/>
          <p:nvPr/>
        </p:nvCxnSpPr>
        <p:spPr>
          <a:xfrm rot="10800000">
            <a:off x="1991054" y="3679333"/>
            <a:ext cx="0" cy="6241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5" name="Shape 225"/>
          <p:cNvSpPr txBox="1"/>
          <p:nvPr/>
        </p:nvSpPr>
        <p:spPr>
          <a:xfrm>
            <a:off x="186744" y="984846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2248472" y="989232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Stores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150727" y="984846"/>
            <a:ext cx="2028071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Consumers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035255" y="2515749"/>
            <a:ext cx="2647276" cy="2268326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Emerging (Ingest)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Explosion </a:t>
            </a:r>
            <a:r>
              <a:rPr lang="en-US" dirty="0">
                <a:solidFill>
                  <a:srgbClr val="3D3E3E"/>
                </a:solidFill>
              </a:rPr>
              <a:t>of </a:t>
            </a:r>
            <a:r>
              <a:rPr lang="en" dirty="0">
                <a:solidFill>
                  <a:srgbClr val="3D3E3E"/>
                </a:solidFill>
              </a:rPr>
              <a:t>Data Stores – fluid infrastructure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predominantly multi-structured</a:t>
            </a:r>
            <a:r>
              <a:rPr lang="en-US" dirty="0">
                <a:solidFill>
                  <a:srgbClr val="3D3E3E"/>
                </a:solidFill>
              </a:rPr>
              <a:t> interaction data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" b="1" dirty="0">
                <a:solidFill>
                  <a:schemeClr val="dk1"/>
                </a:solidFill>
              </a:rPr>
              <a:t>Data Drift</a:t>
            </a:r>
            <a:r>
              <a:rPr lang="en" dirty="0">
                <a:solidFill>
                  <a:schemeClr val="dk1"/>
                </a:solidFill>
              </a:rPr>
              <a:t>: </a:t>
            </a:r>
            <a:r>
              <a:rPr lang="en" dirty="0">
                <a:solidFill>
                  <a:srgbClr val="3D3E3E"/>
                </a:solidFill>
              </a:rPr>
              <a:t>Structure, Semantic, Infrastructure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6267" y="3029736"/>
            <a:ext cx="1648714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232806" y="2818184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2495925" y="3214326"/>
            <a:ext cx="1286892" cy="628480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31" name="Picture 30" descr="MapR006_DphIV_app_ppt_logotype_rgbRED_noBox.eps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89" y="3427517"/>
            <a:ext cx="1034677" cy="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24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" y="917108"/>
            <a:ext cx="5216911" cy="336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382" tIns="45682" rIns="91382" bIns="45682" rtlCol="0" anchor="ctr" anchorCtr="0">
            <a:noAutofit/>
          </a:bodyPr>
          <a:lstStyle/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Product: </a:t>
            </a:r>
          </a:p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StreamSets Data Collector</a:t>
            </a:r>
          </a:p>
        </p:txBody>
      </p:sp>
      <p:sp>
        <p:nvSpPr>
          <p:cNvPr id="5" name="Shape 178"/>
          <p:cNvSpPr txBox="1"/>
          <p:nvPr/>
        </p:nvSpPr>
        <p:spPr>
          <a:xfrm>
            <a:off x="5321176" y="917108"/>
            <a:ext cx="3346055" cy="2892760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Adaptable Pipelines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Efficiency</a:t>
            </a:r>
          </a:p>
          <a:p>
            <a:pPr marL="234891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Intent Driven Flows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Batch &amp; Real Time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On Edge &amp; In Cluster Sanitization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Data KPIs for Control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Stage &amp; Flow Metrics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Drift Handling &amp; Alerts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Metadata &amp; Data Lineage Capture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Containerized Architecture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Agility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Snapshot &amp; Replay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Seamless Iterations &amp; Upgrades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Embed, Extend, Integrate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endParaRPr lang="en-US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endParaRPr lang="en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10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Ingest from DB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and Files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107465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Example: mining web logs for meaningful data</a:t>
            </a:r>
          </a:p>
          <a:p>
            <a:pPr lvl="2"/>
            <a:r>
              <a:rPr lang="en-US" sz="1500" dirty="0"/>
              <a:t>First: get the logs into the cluster</a:t>
            </a:r>
          </a:p>
          <a:p>
            <a:pPr lvl="3"/>
            <a:r>
              <a:rPr lang="en-US" sz="1350" dirty="0"/>
              <a:t>Do you have to break logs into small pieces to allow frequent batches?</a:t>
            </a:r>
          </a:p>
          <a:p>
            <a:pPr lvl="3"/>
            <a:r>
              <a:rPr lang="en-US" sz="1350" dirty="0"/>
              <a:t>How soon after writing to a log are results available?</a:t>
            </a:r>
          </a:p>
          <a:p>
            <a:pPr lvl="3"/>
            <a:r>
              <a:rPr lang="en-US" sz="1350" dirty="0"/>
              <a:t>Do you have to concatenate these files together later?</a:t>
            </a:r>
          </a:p>
          <a:p>
            <a:pPr lvl="3"/>
            <a:r>
              <a:rPr lang="en-US" sz="1350" dirty="0"/>
              <a:t>How many files do you wind up with?</a:t>
            </a:r>
          </a:p>
          <a:p>
            <a:pPr lvl="3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onto a Cluster</a:t>
            </a:r>
            <a:endParaRPr lang="en-US" dirty="0"/>
          </a:p>
        </p:txBody>
      </p:sp>
      <p:sp>
        <p:nvSpPr>
          <p:cNvPr id="636" name="Right Arrow 635"/>
          <p:cNvSpPr/>
          <p:nvPr/>
        </p:nvSpPr>
        <p:spPr>
          <a:xfrm>
            <a:off x="2266354" y="2697773"/>
            <a:ext cx="3163589" cy="522485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hadoop fs –put, </a:t>
            </a:r>
            <a:r>
              <a:rPr lang="en-US" sz="1500" dirty="0" err="1">
                <a:solidFill>
                  <a:srgbClr val="000000"/>
                </a:solidFill>
              </a:rPr>
              <a:t>copyfromlocal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39" name="Right Arrow 638"/>
          <p:cNvSpPr/>
          <p:nvPr/>
        </p:nvSpPr>
        <p:spPr>
          <a:xfrm>
            <a:off x="2266354" y="3311326"/>
            <a:ext cx="3163589" cy="54365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</a:t>
            </a:r>
            <a:r>
              <a:rPr lang="en-US" sz="1500" dirty="0" err="1">
                <a:solidFill>
                  <a:srgbClr val="000000"/>
                </a:solidFill>
              </a:rPr>
              <a:t>distcp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41" name="Right Arrow 640"/>
          <p:cNvSpPr/>
          <p:nvPr/>
        </p:nvSpPr>
        <p:spPr>
          <a:xfrm>
            <a:off x="2266354" y="3946053"/>
            <a:ext cx="3163589" cy="53153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Flume/Sqoop/CDC</a:t>
            </a:r>
          </a:p>
        </p:txBody>
      </p:sp>
      <p:pic>
        <p:nvPicPr>
          <p:cNvPr id="643" name="Picture 642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697773"/>
            <a:ext cx="3172547" cy="1947240"/>
          </a:xfrm>
          <a:prstGeom prst="rect">
            <a:avLst/>
          </a:prstGeom>
        </p:spPr>
      </p:pic>
      <p:pic>
        <p:nvPicPr>
          <p:cNvPr id="12" name="Picture 11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" y="2635479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7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Once data is stored on the Hadoop cluster, these are your tools to access and use the results of processing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Data on Cluster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flipH="1">
            <a:off x="2072052" y="2728290"/>
            <a:ext cx="3163589" cy="748618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 </a:t>
            </a:r>
            <a:r>
              <a:rPr lang="en-US" sz="1050" dirty="0" err="1">
                <a:solidFill>
                  <a:srgbClr val="000000"/>
                </a:solidFill>
              </a:rPr>
              <a:t>copytolocal</a:t>
            </a:r>
            <a:r>
              <a:rPr lang="en-US" sz="1050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2067677" y="3540364"/>
            <a:ext cx="3163589" cy="793097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hadoop fs</a:t>
            </a:r>
          </a:p>
        </p:txBody>
      </p:sp>
      <p:pic>
        <p:nvPicPr>
          <p:cNvPr id="19" name="Picture 18" descr="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503288"/>
            <a:ext cx="3172547" cy="1947240"/>
          </a:xfrm>
          <a:prstGeom prst="rect">
            <a:avLst/>
          </a:prstGeom>
        </p:spPr>
      </p:pic>
      <p:pic>
        <p:nvPicPr>
          <p:cNvPr id="8" name="Picture 7" descr="BU0037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704786"/>
            <a:ext cx="799986" cy="1915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4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With MapR, you can use NFS/FUSE to access results on your cluster</a:t>
            </a:r>
          </a:p>
          <a:p>
            <a:r>
              <a:rPr lang="en-US" sz="2000" dirty="0" smtClean="0"/>
              <a:t>Access all of the data in your cluster with standard applications</a:t>
            </a:r>
          </a:p>
          <a:p>
            <a:pPr lvl="1"/>
            <a:r>
              <a:rPr lang="en-US" sz="1800" dirty="0" smtClean="0"/>
              <a:t>Web-server for web applications</a:t>
            </a:r>
          </a:p>
          <a:p>
            <a:pPr lvl="1"/>
            <a:r>
              <a:rPr lang="en-US" sz="1800" dirty="0" smtClean="0"/>
              <a:t>Double-click a file (spreadsheet, report, etc.)</a:t>
            </a:r>
          </a:p>
          <a:p>
            <a:pPr lvl="2"/>
            <a:r>
              <a:rPr lang="en-US" sz="1400" dirty="0" smtClean="0"/>
              <a:t>edit, save, etc.</a:t>
            </a:r>
          </a:p>
          <a:p>
            <a:pPr lvl="1"/>
            <a:r>
              <a:rPr lang="en-US" sz="1800" dirty="0" smtClean="0"/>
              <a:t>Run a Python script</a:t>
            </a:r>
          </a:p>
          <a:p>
            <a:pPr lvl="1"/>
            <a:r>
              <a:rPr lang="en-US" sz="1800" dirty="0" err="1" smtClean="0"/>
              <a:t>grep</a:t>
            </a:r>
            <a:r>
              <a:rPr lang="en-US" sz="1800" dirty="0" smtClean="0"/>
              <a:t>, </a:t>
            </a:r>
            <a:r>
              <a:rPr lang="en-US" sz="1800" dirty="0" err="1" smtClean="0"/>
              <a:t>sed</a:t>
            </a:r>
            <a:r>
              <a:rPr lang="en-US" sz="1800" dirty="0" smtClean="0"/>
              <a:t>, </a:t>
            </a:r>
            <a:r>
              <a:rPr lang="en-US" sz="1800" dirty="0" err="1" smtClean="0"/>
              <a:t>awk</a:t>
            </a:r>
            <a:r>
              <a:rPr lang="en-US" sz="1800" dirty="0" smtClean="0"/>
              <a:t>, shell scripts, etc.</a:t>
            </a:r>
          </a:p>
          <a:p>
            <a:r>
              <a:rPr lang="en-US" sz="2000" dirty="0" smtClean="0"/>
              <a:t>This includes using legacy applications such as databases</a:t>
            </a:r>
          </a:p>
          <a:p>
            <a:pPr lvl="1"/>
            <a:r>
              <a:rPr lang="en-US" sz="1800" dirty="0" smtClean="0"/>
              <a:t>A file in MapR-FS can be an external table for MySQL or Oracle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MapR</a:t>
            </a:r>
            <a:r>
              <a:rPr lang="en-US" dirty="0" smtClean="0"/>
              <a:t>-FS You Can Use POSIX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8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Mount your cluster </a:t>
            </a:r>
            <a:r>
              <a:rPr lang="en-US" sz="1800" dirty="0" err="1" smtClean="0"/>
              <a:t>filesystem</a:t>
            </a:r>
            <a:r>
              <a:rPr lang="en-US" sz="1800" dirty="0" smtClean="0"/>
              <a:t> locally</a:t>
            </a:r>
          </a:p>
          <a:p>
            <a:pPr lvl="1"/>
            <a:r>
              <a:rPr lang="en-US" sz="1600" dirty="0" smtClean="0"/>
              <a:t>/</a:t>
            </a:r>
            <a:r>
              <a:rPr lang="en-US" sz="1600" dirty="0" err="1" smtClean="0"/>
              <a:t>mapr</a:t>
            </a:r>
            <a:r>
              <a:rPr lang="en-US" sz="1600" dirty="0" smtClean="0"/>
              <a:t>/my.cluster.com/</a:t>
            </a:r>
            <a:r>
              <a:rPr lang="en-US" sz="1600" dirty="0" err="1" smtClean="0"/>
              <a:t>myvolume</a:t>
            </a:r>
            <a:r>
              <a:rPr lang="en-US" sz="1600" dirty="0" smtClean="0"/>
              <a:t>/…</a:t>
            </a:r>
          </a:p>
          <a:p>
            <a:r>
              <a:rPr lang="en-US" sz="1800" dirty="0" smtClean="0"/>
              <a:t>Redirect (or </a:t>
            </a:r>
            <a:r>
              <a:rPr lang="en-US" sz="1800" dirty="0" err="1" smtClean="0"/>
              <a:t>rsync</a:t>
            </a:r>
            <a:r>
              <a:rPr lang="en-US" sz="1800" dirty="0" smtClean="0"/>
              <a:t>) logs to cluster</a:t>
            </a:r>
          </a:p>
          <a:p>
            <a:r>
              <a:rPr lang="en-US" sz="1800" dirty="0" smtClean="0"/>
              <a:t>Use Hadoop jobs or standard Linux commands to work with your MapR-FS files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Data with NFS in MapR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604538" y="2951743"/>
            <a:ext cx="2552795" cy="99459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50"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33597" y="3295727"/>
            <a:ext cx="6655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1467F"/>
                </a:solidFill>
              </a:rPr>
              <a:t>log data</a:t>
            </a:r>
          </a:p>
        </p:txBody>
      </p:sp>
      <p:pic>
        <p:nvPicPr>
          <p:cNvPr id="12" name="Picture 11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2" y="2503288"/>
            <a:ext cx="3172547" cy="1947240"/>
          </a:xfrm>
          <a:prstGeom prst="rect">
            <a:avLst/>
          </a:prstGeom>
        </p:spPr>
      </p:pic>
      <p:pic>
        <p:nvPicPr>
          <p:cNvPr id="4" name="Picture 3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6" y="2693495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4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err="1" smtClean="0"/>
              <a:t>Posix</a:t>
            </a:r>
            <a:r>
              <a:rPr lang="en-US" dirty="0" smtClean="0"/>
              <a:t> / FUSE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82865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4763" y="849924"/>
            <a:ext cx="9134475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4173501" y="978052"/>
            <a:ext cx="4740042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7502566" y="1347944"/>
            <a:ext cx="1360519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5873432" y="1833659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7501391" y="2307120"/>
            <a:ext cx="1361694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NFS and FUSE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4173499" y="2853590"/>
            <a:ext cx="3110407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4275626" y="3014000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4187854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4652327" y="341753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5053301" y="382106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6184046" y="3959250"/>
            <a:ext cx="1099859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5834439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7531686" y="1303487"/>
            <a:ext cx="1404141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7370054" y="1311492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4173499" y="978132"/>
            <a:ext cx="4740043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4173499" y="4281854"/>
            <a:ext cx="3110407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64" y="4286422"/>
            <a:ext cx="880669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5730397" y="987617"/>
            <a:ext cx="1633518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1125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39" y="3947431"/>
            <a:ext cx="412689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97" y="3542212"/>
            <a:ext cx="412689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71" y="3138352"/>
            <a:ext cx="412689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6658800" y="3656040"/>
            <a:ext cx="480512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6448466" y="3315147"/>
            <a:ext cx="480512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sp>
        <p:nvSpPr>
          <p:cNvPr id="48" name="Big text box"/>
          <p:cNvSpPr txBox="1"/>
          <p:nvPr/>
        </p:nvSpPr>
        <p:spPr>
          <a:xfrm>
            <a:off x="195070" y="1001622"/>
            <a:ext cx="3469338" cy="3248954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31"/>
            <a:endParaRPr lang="en-US" sz="1050" dirty="0">
              <a:solidFill>
                <a:srgbClr val="FFFFFF"/>
              </a:solidFill>
            </a:endParaRP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VIPs for automatic failover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DNS round robin for load spreading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chemeClr val="bg1"/>
                </a:solidFill>
              </a:rPr>
              <a:t>MapR FUSE POSIX Client – </a:t>
            </a:r>
            <a:br>
              <a:rPr lang="en-US" sz="1125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  high speed read/write plus: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Parallelism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Compression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MapR Native Security [optional]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Authentication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Encryption</a:t>
            </a:r>
          </a:p>
        </p:txBody>
      </p:sp>
      <p:cxnSp>
        <p:nvCxnSpPr>
          <p:cNvPr id="75" name="HDFS arrow 1"/>
          <p:cNvCxnSpPr/>
          <p:nvPr/>
        </p:nvCxnSpPr>
        <p:spPr bwMode="auto">
          <a:xfrm flipH="1">
            <a:off x="4550327" y="2227348"/>
            <a:ext cx="405265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4958572" y="2227347"/>
            <a:ext cx="375715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4935409" y="2227347"/>
            <a:ext cx="20184" cy="1186973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5735383" y="1312409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6107552" y="1878227"/>
            <a:ext cx="917207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7582184" y="1449454"/>
            <a:ext cx="1204515" cy="207737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4240971" y="1834197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4346181" y="1868244"/>
            <a:ext cx="1158986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7592097" y="2368645"/>
            <a:ext cx="1182620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MapR FUSE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4830986" y="2669352"/>
            <a:ext cx="2698412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5207685" y="2672973"/>
            <a:ext cx="2324002" cy="782864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5608660" y="2675301"/>
            <a:ext cx="1917621" cy="1246616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4895071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4215185" y="4310353"/>
            <a:ext cx="1037736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125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240969" y="1348459"/>
            <a:ext cx="1360519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21344" y="1392818"/>
            <a:ext cx="1204515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6567755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5875506" y="1347614"/>
            <a:ext cx="1360519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45028" y="1390135"/>
            <a:ext cx="1223167" cy="31161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8181152" y="174991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8178725" y="2228160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82" name="Rectangle 81"/>
          <p:cNvSpPr/>
          <p:nvPr/>
        </p:nvSpPr>
        <p:spPr bwMode="auto">
          <a:xfrm>
            <a:off x="7581528" y="1835729"/>
            <a:ext cx="1200049" cy="39162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FUSE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98" y="2584439"/>
            <a:ext cx="308783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4830986" y="3174776"/>
            <a:ext cx="1542406" cy="47406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5207513" y="3202329"/>
            <a:ext cx="1190163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5590154" y="3193640"/>
            <a:ext cx="767882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6268183" y="2984281"/>
            <a:ext cx="480512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6560901" y="2227348"/>
            <a:ext cx="2686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5897441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7529840" y="2133492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4262260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1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8533449" y="2521430"/>
            <a:ext cx="570905" cy="534959"/>
            <a:chOff x="9389345" y="3277956"/>
            <a:chExt cx="762000" cy="713278"/>
          </a:xfrm>
        </p:grpSpPr>
        <p:sp>
          <p:nvSpPr>
            <p:cNvPr id="90" name="32-Point Star 89"/>
            <p:cNvSpPr/>
            <p:nvPr/>
          </p:nvSpPr>
          <p:spPr bwMode="auto">
            <a:xfrm>
              <a:off x="9389345" y="3277956"/>
              <a:ext cx="762000" cy="713278"/>
            </a:xfrm>
            <a:prstGeom prst="star32">
              <a:avLst/>
            </a:prstGeom>
            <a:gradFill flip="none" rotWithShape="1">
              <a:gsLst>
                <a:gs pos="1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456893"/>
              <a:endParaRPr lang="en-US" sz="2100" b="1" dirty="0">
                <a:solidFill>
                  <a:prstClr val="white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20172856">
              <a:off x="9500126" y="3379305"/>
              <a:ext cx="57912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New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Aharoni" panose="02010803020104030203" pitchFamily="2" charset="-79"/>
                </a:rPr>
                <a:t>!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588" y="4410320"/>
            <a:ext cx="27430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 MapR also supports an NFS based POSIX client</a:t>
            </a:r>
          </a:p>
        </p:txBody>
      </p:sp>
    </p:spTree>
    <p:extLst>
      <p:ext uri="{BB962C8B-B14F-4D97-AF65-F5344CB8AC3E}">
        <p14:creationId xmlns:p14="http://schemas.microsoft.com/office/powerpoint/2010/main" val="11410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/>
          <p:cNvGrpSpPr/>
          <p:nvPr/>
        </p:nvGrpSpPr>
        <p:grpSpPr>
          <a:xfrm>
            <a:off x="202491" y="471273"/>
            <a:ext cx="8936747" cy="4613427"/>
            <a:chOff x="27990" y="88030"/>
            <a:chExt cx="9207397" cy="6691570"/>
          </a:xfrm>
        </p:grpSpPr>
        <p:sp>
          <p:nvSpPr>
            <p:cNvPr id="4" name="Rounded Rectangle 3"/>
            <p:cNvSpPr/>
            <p:nvPr/>
          </p:nvSpPr>
          <p:spPr>
            <a:xfrm>
              <a:off x="3309610" y="569573"/>
              <a:ext cx="1637160" cy="180534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41877" y="88030"/>
              <a:ext cx="2524594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Application Server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63855" y="1196848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Mapr-loopback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63855" y="69196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Linux Fuse Client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63855" y="170173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 client API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5866" y="569572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Loopback Mount:</a:t>
              </a:r>
            </a:p>
            <a:p>
              <a:r>
                <a:rPr lang="en-US" sz="1050" dirty="0"/>
                <a:t>localhost:/mapr /mapr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01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0267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6332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74685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03039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4902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29508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2283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S3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4997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S4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10141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S5</a:t>
              </a:r>
            </a:p>
          </p:txBody>
        </p:sp>
        <p:cxnSp>
          <p:nvCxnSpPr>
            <p:cNvPr id="21" name="Straight Arrow Connector 20"/>
            <p:cNvCxnSpPr>
              <a:stCxn id="60" idx="2"/>
            </p:cNvCxnSpPr>
            <p:nvPr/>
          </p:nvCxnSpPr>
          <p:spPr>
            <a:xfrm flipH="1">
              <a:off x="1412247" y="3186608"/>
              <a:ext cx="2099566" cy="1459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228714" y="390951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1</a:t>
              </a:r>
            </a:p>
            <a:p>
              <a:r>
                <a:rPr lang="en-US" sz="900" dirty="0"/>
                <a:t> 256MB</a:t>
              </a:r>
            </a:p>
          </p:txBody>
        </p:sp>
        <p:cxnSp>
          <p:nvCxnSpPr>
            <p:cNvPr id="23" name="Straight Arrow Connector 22"/>
            <p:cNvCxnSpPr>
              <a:stCxn id="62" idx="2"/>
            </p:cNvCxnSpPr>
            <p:nvPr/>
          </p:nvCxnSpPr>
          <p:spPr>
            <a:xfrm flipH="1">
              <a:off x="3219038" y="3188753"/>
              <a:ext cx="615667" cy="1403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3" idx="2"/>
            </p:cNvCxnSpPr>
            <p:nvPr/>
          </p:nvCxnSpPr>
          <p:spPr>
            <a:xfrm>
              <a:off x="4167113" y="3186738"/>
              <a:ext cx="445631" cy="14593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4" idx="2"/>
            </p:cNvCxnSpPr>
            <p:nvPr/>
          </p:nvCxnSpPr>
          <p:spPr>
            <a:xfrm>
              <a:off x="4494766" y="3188753"/>
              <a:ext cx="1709673" cy="1457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15174" y="3178573"/>
              <a:ext cx="2941120" cy="14675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7" idx="1"/>
              <a:endCxn id="6" idx="1"/>
            </p:cNvCxnSpPr>
            <p:nvPr/>
          </p:nvCxnSpPr>
          <p:spPr>
            <a:xfrm rot="10800000" flipV="1">
              <a:off x="3463855" y="944405"/>
              <a:ext cx="12700" cy="504885"/>
            </a:xfrm>
            <a:prstGeom prst="curvedConnector3">
              <a:avLst>
                <a:gd name="adj1" fmla="val 312524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rot="10800000" flipV="1">
              <a:off x="4825605" y="1463874"/>
              <a:ext cx="12700" cy="504885"/>
            </a:xfrm>
            <a:prstGeom prst="curvedConnector3">
              <a:avLst>
                <a:gd name="adj1" fmla="val -2778126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9469826">
              <a:off x="2172918" y="3453819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70774" y="2354168"/>
              <a:ext cx="1844352" cy="83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MapR Inline Compression</a:t>
              </a:r>
            </a:p>
            <a:p>
              <a:endParaRPr lang="en-US" sz="1050" b="1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353235" y="2841443"/>
              <a:ext cx="1661939" cy="3451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357502" y="2849478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680394" y="2851623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012802" y="2849608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4340455" y="2851623"/>
              <a:ext cx="308622" cy="3371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61674" y="2841443"/>
              <a:ext cx="308622" cy="3371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896652" y="3971911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200910" y="3967992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37147" y="3896688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2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4251627" y="3974659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7864" y="390335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3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5367115" y="3955164"/>
              <a:ext cx="308622" cy="33713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03352" y="3883860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4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708064" y="3980820"/>
              <a:ext cx="308622" cy="33713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31816" y="3939484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5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083432" y="1436339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Translate File system</a:t>
              </a:r>
            </a:p>
            <a:p>
              <a:pPr algn="ctr"/>
              <a:r>
                <a:rPr lang="en-US" sz="1050" dirty="0"/>
                <a:t>into API Calls</a:t>
              </a:r>
            </a:p>
          </p:txBody>
        </p:sp>
        <p:cxnSp>
          <p:nvCxnSpPr>
            <p:cNvPr id="137" name="Straight Connector 136"/>
            <p:cNvCxnSpPr>
              <a:stCxn id="56" idx="3"/>
            </p:cNvCxnSpPr>
            <p:nvPr/>
          </p:nvCxnSpPr>
          <p:spPr>
            <a:xfrm flipV="1">
              <a:off x="5415126" y="2524464"/>
              <a:ext cx="838258" cy="248219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 rot="17802784">
              <a:off x="3050850" y="3377749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4279053">
              <a:off x="3947492" y="3681712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 rot="2563829">
              <a:off x="4806397" y="3653274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 rot="1704231">
              <a:off x="5360761" y="3570427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15795" y="5284493"/>
              <a:ext cx="663456" cy="11075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Can 150"/>
            <p:cNvSpPr/>
            <p:nvPr/>
          </p:nvSpPr>
          <p:spPr>
            <a:xfrm>
              <a:off x="522060" y="6086964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Can 155"/>
            <p:cNvSpPr/>
            <p:nvPr/>
          </p:nvSpPr>
          <p:spPr>
            <a:xfrm>
              <a:off x="746610" y="6092907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Can 157"/>
            <p:cNvSpPr/>
            <p:nvPr/>
          </p:nvSpPr>
          <p:spPr>
            <a:xfrm>
              <a:off x="972101" y="6098850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1198832" y="5288840"/>
              <a:ext cx="663456" cy="110568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an 161"/>
            <p:cNvSpPr/>
            <p:nvPr/>
          </p:nvSpPr>
          <p:spPr>
            <a:xfrm>
              <a:off x="1205097" y="6089456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an 162"/>
            <p:cNvSpPr/>
            <p:nvPr/>
          </p:nvSpPr>
          <p:spPr>
            <a:xfrm>
              <a:off x="1429647" y="60953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Can 163"/>
            <p:cNvSpPr/>
            <p:nvPr/>
          </p:nvSpPr>
          <p:spPr>
            <a:xfrm>
              <a:off x="1655138" y="610134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2328542" y="5288840"/>
              <a:ext cx="663456" cy="110405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Can 166"/>
            <p:cNvSpPr/>
            <p:nvPr/>
          </p:nvSpPr>
          <p:spPr>
            <a:xfrm>
              <a:off x="2334807" y="608782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Can 167"/>
            <p:cNvSpPr/>
            <p:nvPr/>
          </p:nvSpPr>
          <p:spPr>
            <a:xfrm>
              <a:off x="2559357" y="609376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Can 168"/>
            <p:cNvSpPr/>
            <p:nvPr/>
          </p:nvSpPr>
          <p:spPr>
            <a:xfrm>
              <a:off x="2784848" y="609970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3011579" y="5284493"/>
              <a:ext cx="663456" cy="1110889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Can 171"/>
            <p:cNvSpPr/>
            <p:nvPr/>
          </p:nvSpPr>
          <p:spPr>
            <a:xfrm>
              <a:off x="3017844" y="609031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Can 172"/>
            <p:cNvSpPr/>
            <p:nvPr/>
          </p:nvSpPr>
          <p:spPr>
            <a:xfrm>
              <a:off x="3242394" y="609625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Can 173"/>
            <p:cNvSpPr/>
            <p:nvPr/>
          </p:nvSpPr>
          <p:spPr>
            <a:xfrm>
              <a:off x="3467885" y="61021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035515" y="5288840"/>
              <a:ext cx="663456" cy="112128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7" name="Can 176"/>
            <p:cNvSpPr/>
            <p:nvPr/>
          </p:nvSpPr>
          <p:spPr>
            <a:xfrm>
              <a:off x="4041780" y="610505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8" name="Can 177"/>
            <p:cNvSpPr/>
            <p:nvPr/>
          </p:nvSpPr>
          <p:spPr>
            <a:xfrm>
              <a:off x="4266330" y="611099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9" name="Can 178"/>
            <p:cNvSpPr/>
            <p:nvPr/>
          </p:nvSpPr>
          <p:spPr>
            <a:xfrm>
              <a:off x="4491821" y="611693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718552" y="5288840"/>
              <a:ext cx="663456" cy="112377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Can 181"/>
            <p:cNvSpPr/>
            <p:nvPr/>
          </p:nvSpPr>
          <p:spPr>
            <a:xfrm>
              <a:off x="4724817" y="610754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Can 182"/>
            <p:cNvSpPr/>
            <p:nvPr/>
          </p:nvSpPr>
          <p:spPr>
            <a:xfrm>
              <a:off x="4949367" y="611348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Can 183"/>
            <p:cNvSpPr/>
            <p:nvPr/>
          </p:nvSpPr>
          <p:spPr>
            <a:xfrm>
              <a:off x="5174858" y="611942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66474" y="5288840"/>
              <a:ext cx="663456" cy="1088906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Can 186"/>
            <p:cNvSpPr/>
            <p:nvPr/>
          </p:nvSpPr>
          <p:spPr>
            <a:xfrm>
              <a:off x="5772739" y="607267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Can 187"/>
            <p:cNvSpPr/>
            <p:nvPr/>
          </p:nvSpPr>
          <p:spPr>
            <a:xfrm>
              <a:off x="5997289" y="6078620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Can 188"/>
            <p:cNvSpPr/>
            <p:nvPr/>
          </p:nvSpPr>
          <p:spPr>
            <a:xfrm>
              <a:off x="6222780" y="608456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6449511" y="5284493"/>
              <a:ext cx="663456" cy="109574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Can 191"/>
            <p:cNvSpPr/>
            <p:nvPr/>
          </p:nvSpPr>
          <p:spPr>
            <a:xfrm>
              <a:off x="6455776" y="6075169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Can 192"/>
            <p:cNvSpPr/>
            <p:nvPr/>
          </p:nvSpPr>
          <p:spPr>
            <a:xfrm>
              <a:off x="6680326" y="608111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4" name="Can 193"/>
            <p:cNvSpPr/>
            <p:nvPr/>
          </p:nvSpPr>
          <p:spPr>
            <a:xfrm>
              <a:off x="6905817" y="6087055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7501182" y="5288840"/>
              <a:ext cx="663456" cy="108918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7" name="Can 196"/>
            <p:cNvSpPr/>
            <p:nvPr/>
          </p:nvSpPr>
          <p:spPr>
            <a:xfrm>
              <a:off x="7507447" y="607295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8" name="Can 197"/>
            <p:cNvSpPr/>
            <p:nvPr/>
          </p:nvSpPr>
          <p:spPr>
            <a:xfrm>
              <a:off x="7731997" y="6078896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9" name="Can 198"/>
            <p:cNvSpPr/>
            <p:nvPr/>
          </p:nvSpPr>
          <p:spPr>
            <a:xfrm>
              <a:off x="7957488" y="6084839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8184219" y="5288840"/>
              <a:ext cx="663456" cy="1091674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2" name="Can 201"/>
            <p:cNvSpPr/>
            <p:nvPr/>
          </p:nvSpPr>
          <p:spPr>
            <a:xfrm>
              <a:off x="8190484" y="6075445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3" name="Can 202"/>
            <p:cNvSpPr/>
            <p:nvPr/>
          </p:nvSpPr>
          <p:spPr>
            <a:xfrm>
              <a:off x="8415034" y="6081388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4" name="Can 203"/>
            <p:cNvSpPr/>
            <p:nvPr/>
          </p:nvSpPr>
          <p:spPr>
            <a:xfrm>
              <a:off x="8640525" y="6087331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Hexagon 44"/>
            <p:cNvSpPr/>
            <p:nvPr/>
          </p:nvSpPr>
          <p:spPr>
            <a:xfrm>
              <a:off x="534902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6" name="Hexagon 45"/>
            <p:cNvSpPr/>
            <p:nvPr/>
          </p:nvSpPr>
          <p:spPr>
            <a:xfrm>
              <a:off x="2279168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7" name="Hexagon 46"/>
            <p:cNvSpPr/>
            <p:nvPr/>
          </p:nvSpPr>
          <p:spPr>
            <a:xfrm>
              <a:off x="4011635" y="5288840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0" name="Hexagon 49"/>
            <p:cNvSpPr/>
            <p:nvPr/>
          </p:nvSpPr>
          <p:spPr>
            <a:xfrm>
              <a:off x="6474744" y="5737398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103" name="Hexagon 102"/>
            <p:cNvSpPr/>
            <p:nvPr/>
          </p:nvSpPr>
          <p:spPr>
            <a:xfrm>
              <a:off x="7747497" y="5747580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48" name="Hexagon 47"/>
            <p:cNvSpPr/>
            <p:nvPr/>
          </p:nvSpPr>
          <p:spPr>
            <a:xfrm>
              <a:off x="2594502" y="5436892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612744" y="5584948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87" name="Straight Arrow Connector 86"/>
            <p:cNvCxnSpPr>
              <a:endCxn id="46" idx="3"/>
            </p:cNvCxnSpPr>
            <p:nvPr/>
          </p:nvCxnSpPr>
          <p:spPr>
            <a:xfrm>
              <a:off x="825613" y="5406889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69281" y="5406890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Hexagon 89"/>
            <p:cNvSpPr/>
            <p:nvPr/>
          </p:nvSpPr>
          <p:spPr>
            <a:xfrm>
              <a:off x="4339059" y="5409486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91" name="Hexagon 90"/>
            <p:cNvSpPr/>
            <p:nvPr/>
          </p:nvSpPr>
          <p:spPr>
            <a:xfrm>
              <a:off x="5786898" y="5405880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cxnSp>
          <p:nvCxnSpPr>
            <p:cNvPr id="92" name="Straight Arrow Connector 91"/>
            <p:cNvCxnSpPr>
              <a:stCxn id="48" idx="0"/>
            </p:cNvCxnSpPr>
            <p:nvPr/>
          </p:nvCxnSpPr>
          <p:spPr>
            <a:xfrm>
              <a:off x="2885213" y="5559289"/>
              <a:ext cx="1482030" cy="3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91" idx="3"/>
            </p:cNvCxnSpPr>
            <p:nvPr/>
          </p:nvCxnSpPr>
          <p:spPr>
            <a:xfrm flipV="1">
              <a:off x="4649077" y="5528277"/>
              <a:ext cx="1137821" cy="535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Hexagon 98"/>
            <p:cNvSpPr/>
            <p:nvPr/>
          </p:nvSpPr>
          <p:spPr>
            <a:xfrm>
              <a:off x="6051951" y="5563639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00" name="Hexagon 99"/>
            <p:cNvSpPr/>
            <p:nvPr/>
          </p:nvSpPr>
          <p:spPr>
            <a:xfrm>
              <a:off x="7489297" y="5559292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V="1">
              <a:off x="4902989" y="5720968"/>
              <a:ext cx="1137821" cy="535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413879" y="5713987"/>
              <a:ext cx="1045442" cy="12337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Hexagon 103"/>
            <p:cNvSpPr/>
            <p:nvPr/>
          </p:nvSpPr>
          <p:spPr>
            <a:xfrm>
              <a:off x="534902" y="5704393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cxnSp>
          <p:nvCxnSpPr>
            <p:cNvPr id="108" name="Straight Arrow Connector 107"/>
            <p:cNvCxnSpPr>
              <a:stCxn id="50" idx="0"/>
              <a:endCxn id="103" idx="3"/>
            </p:cNvCxnSpPr>
            <p:nvPr/>
          </p:nvCxnSpPr>
          <p:spPr>
            <a:xfrm>
              <a:off x="6765455" y="5859795"/>
              <a:ext cx="982042" cy="10182"/>
            </a:xfrm>
            <a:prstGeom prst="straightConnector1">
              <a:avLst/>
            </a:prstGeom>
            <a:ln>
              <a:solidFill>
                <a:srgbClr val="B3A2C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Hexagon 137"/>
            <p:cNvSpPr/>
            <p:nvPr/>
          </p:nvSpPr>
          <p:spPr>
            <a:xfrm>
              <a:off x="8358866" y="5543956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39" name="Hexagon 138"/>
            <p:cNvSpPr/>
            <p:nvPr/>
          </p:nvSpPr>
          <p:spPr>
            <a:xfrm>
              <a:off x="864689" y="5561401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40" name="Hexagon 139"/>
            <p:cNvSpPr/>
            <p:nvPr/>
          </p:nvSpPr>
          <p:spPr>
            <a:xfrm>
              <a:off x="2337782" y="5582478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cxnSp>
          <p:nvCxnSpPr>
            <p:cNvPr id="144" name="Straight Arrow Connector 143"/>
            <p:cNvCxnSpPr>
              <a:endCxn id="140" idx="3"/>
            </p:cNvCxnSpPr>
            <p:nvPr/>
          </p:nvCxnSpPr>
          <p:spPr>
            <a:xfrm>
              <a:off x="1115726" y="5688375"/>
              <a:ext cx="1222056" cy="16500"/>
            </a:xfrm>
            <a:prstGeom prst="straightConnector1">
              <a:avLst/>
            </a:prstGeom>
            <a:ln>
              <a:solidFill>
                <a:srgbClr val="FCD5B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>
              <a:stCxn id="139" idx="2"/>
              <a:endCxn id="138" idx="1"/>
            </p:cNvCxnSpPr>
            <p:nvPr/>
          </p:nvCxnSpPr>
          <p:spPr>
            <a:xfrm rot="5400000" flipH="1" flipV="1">
              <a:off x="4748410" y="1966226"/>
              <a:ext cx="17445" cy="7662492"/>
            </a:xfrm>
            <a:prstGeom prst="bentConnector3">
              <a:avLst>
                <a:gd name="adj1" fmla="val -1142402"/>
              </a:avLst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104" idx="1"/>
              <a:endCxn id="103" idx="2"/>
            </p:cNvCxnSpPr>
            <p:nvPr/>
          </p:nvCxnSpPr>
          <p:spPr>
            <a:xfrm rot="16200000" flipH="1">
              <a:off x="4264962" y="2448639"/>
              <a:ext cx="43187" cy="7044280"/>
            </a:xfrm>
            <a:prstGeom prst="bentConnector3">
              <a:avLst>
                <a:gd name="adj1" fmla="val 267393"/>
              </a:avLst>
            </a:prstGeom>
            <a:ln>
              <a:solidFill>
                <a:srgbClr val="B3A2C7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ounded Rectangle 226"/>
            <p:cNvSpPr/>
            <p:nvPr/>
          </p:nvSpPr>
          <p:spPr>
            <a:xfrm>
              <a:off x="459010" y="6412612"/>
              <a:ext cx="8519988" cy="3669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MapR Data Platform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552257" y="2175521"/>
              <a:ext cx="2683130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7990" y="2287936"/>
              <a:ext cx="3113887" cy="87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/>
                <a:t>Network Security :</a:t>
              </a:r>
            </a:p>
            <a:p>
              <a:r>
                <a:rPr lang="en-US" sz="825" b="1" dirty="0"/>
                <a:t>MapR RPC Full Wire Encryption</a:t>
              </a:r>
            </a:p>
            <a:p>
              <a:r>
                <a:rPr lang="en-US" sz="825" b="1" dirty="0"/>
                <a:t>Client -&gt; Server Communication</a:t>
              </a:r>
            </a:p>
            <a:p>
              <a:r>
                <a:rPr lang="en-US" sz="825" b="1" dirty="0"/>
                <a:t>Server -&gt; Server Communication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212916" y="2348230"/>
              <a:ext cx="1861538" cy="105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Supported Compression algorithms ( per Directory )</a:t>
              </a:r>
            </a:p>
            <a:p>
              <a:r>
                <a:rPr lang="en-US" sz="825" dirty="0"/>
                <a:t>LZ4, LZF, ZLIB</a:t>
              </a:r>
            </a:p>
            <a:p>
              <a:r>
                <a:rPr lang="en-US" sz="825" b="1" dirty="0"/>
                <a:t>Network Traffic will be compressed automatically</a:t>
              </a:r>
            </a:p>
          </p:txBody>
        </p:sp>
      </p:grpSp>
      <p:cxnSp>
        <p:nvCxnSpPr>
          <p:cNvPr id="245" name="Straight Connector 244"/>
          <p:cNvCxnSpPr/>
          <p:nvPr/>
        </p:nvCxnSpPr>
        <p:spPr>
          <a:xfrm>
            <a:off x="2254333" y="2376600"/>
            <a:ext cx="472220" cy="356981"/>
          </a:xfrm>
          <a:prstGeom prst="line">
            <a:avLst/>
          </a:prstGeom>
          <a:ln>
            <a:solidFill>
              <a:schemeClr val="tx1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278439" y="120268"/>
            <a:ext cx="792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MapR Fuse Client on Application Servers</a:t>
            </a:r>
          </a:p>
        </p:txBody>
      </p:sp>
    </p:spTree>
    <p:extLst>
      <p:ext uri="{BB962C8B-B14F-4D97-AF65-F5344CB8AC3E}">
        <p14:creationId xmlns:p14="http://schemas.microsoft.com/office/powerpoint/2010/main" val="1146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cluster?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554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Data placement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6324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Data Placement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342840" indent="-34284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Topology: grouping of nodes</a:t>
            </a:r>
          </a:p>
          <a:p>
            <a:pPr marL="342840" indent="-342840">
              <a:lnSpc>
                <a:spcPct val="80000"/>
              </a:lnSpc>
              <a:spcBef>
                <a:spcPts val="323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Align Volumes =&gt; Topology for Data Isolation</a:t>
            </a:r>
          </a:p>
          <a:p>
            <a:pPr marL="342840" indent="-239494">
              <a:lnSpc>
                <a:spcPct val="80000"/>
              </a:lnSpc>
              <a:spcBef>
                <a:spcPts val="326"/>
              </a:spcBef>
              <a:buClr>
                <a:schemeClr val="dk2"/>
              </a:buClr>
              <a:buNone/>
            </a:pPr>
            <a:endParaRPr sz="1613" dirty="0">
              <a:solidFill>
                <a:schemeClr val="tx1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668" y="2086171"/>
            <a:ext cx="2626846" cy="25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94" y="1662017"/>
            <a:ext cx="4923359" cy="243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131894" y="2447460"/>
            <a:ext cx="4923359" cy="591006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6055669" y="2093120"/>
            <a:ext cx="2459204" cy="841067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31894" y="3090190"/>
            <a:ext cx="4923359" cy="591006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055669" y="2934187"/>
            <a:ext cx="2459204" cy="841067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197" name="Shape 197"/>
          <p:cNvCxnSpPr>
            <a:stCxn id="193" idx="3"/>
            <a:endCxn id="194" idx="1"/>
          </p:cNvCxnSpPr>
          <p:nvPr/>
        </p:nvCxnSpPr>
        <p:spPr>
          <a:xfrm rot="10800000" flipH="1">
            <a:off x="5055252" y="2513688"/>
            <a:ext cx="1000468" cy="229275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8" name="Shape 198"/>
          <p:cNvCxnSpPr>
            <a:stCxn id="195" idx="3"/>
            <a:endCxn id="196" idx="1"/>
          </p:cNvCxnSpPr>
          <p:nvPr/>
        </p:nvCxnSpPr>
        <p:spPr>
          <a:xfrm rot="10800000" flipH="1">
            <a:off x="5055252" y="3354643"/>
            <a:ext cx="1000468" cy="3105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9" name="Shape 199"/>
          <p:cNvSpPr txBox="1"/>
          <p:nvPr/>
        </p:nvSpPr>
        <p:spPr>
          <a:xfrm>
            <a:off x="3089242" y="1550525"/>
            <a:ext cx="138392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89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Label based scheduling + </a:t>
            </a:r>
            <a:r>
              <a:rPr lang="en-US" sz="2700" b="0" dirty="0" err="1"/>
              <a:t>JobQueue</a:t>
            </a:r>
            <a:r>
              <a:rPr lang="en-US" sz="2700" b="0" dirty="0"/>
              <a:t> ACLs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461963" y="822325"/>
            <a:ext cx="8682037" cy="1044575"/>
          </a:xfrm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2"/>
              </a:buClr>
            </a:pPr>
            <a:r>
              <a:rPr lang="en-US" sz="1500" dirty="0"/>
              <a:t>Nodes can be assigned a label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Users can be assigned to a Queue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Labels can be assigned to a Queue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649055" y="1967964"/>
            <a:ext cx="2459205" cy="841067"/>
            <a:chOff x="859729" y="2623950"/>
            <a:chExt cx="3281504" cy="1121423"/>
          </a:xfrm>
        </p:grpSpPr>
        <p:sp>
          <p:nvSpPr>
            <p:cNvPr id="207" name="Shape 207"/>
            <p:cNvSpPr/>
            <p:nvPr/>
          </p:nvSpPr>
          <p:spPr>
            <a:xfrm>
              <a:off x="85972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label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85973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node2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92815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node3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996571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49055" y="2881853"/>
            <a:ext cx="2459205" cy="841067"/>
            <a:chOff x="859729" y="3842469"/>
            <a:chExt cx="3281504" cy="1121423"/>
          </a:xfrm>
        </p:grpSpPr>
        <p:sp>
          <p:nvSpPr>
            <p:cNvPr id="212" name="Shape 212"/>
            <p:cNvSpPr/>
            <p:nvPr/>
          </p:nvSpPr>
          <p:spPr>
            <a:xfrm>
              <a:off x="859729" y="3842469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label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85973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92815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node5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996571" y="4287119"/>
              <a:ext cx="1144663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node6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3667125" y="1967964"/>
            <a:ext cx="2459205" cy="841067"/>
            <a:chOff x="4886969" y="2623950"/>
            <a:chExt cx="3281504" cy="1121423"/>
          </a:xfrm>
        </p:grpSpPr>
        <p:sp>
          <p:nvSpPr>
            <p:cNvPr id="217" name="Shape 217"/>
            <p:cNvSpPr/>
            <p:nvPr/>
          </p:nvSpPr>
          <p:spPr>
            <a:xfrm>
              <a:off x="488696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Queue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88696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5538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7023810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retailusers</a:t>
              </a: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3667125" y="2909107"/>
            <a:ext cx="2459205" cy="841067"/>
            <a:chOff x="4886969" y="3878807"/>
            <a:chExt cx="3281504" cy="1121423"/>
          </a:xfrm>
        </p:grpSpPr>
        <p:sp>
          <p:nvSpPr>
            <p:cNvPr id="222" name="Shape 222"/>
            <p:cNvSpPr/>
            <p:nvPr/>
          </p:nvSpPr>
          <p:spPr>
            <a:xfrm>
              <a:off x="4886969" y="3878807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Queue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4886969" y="4323457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5955389" y="4323457"/>
              <a:ext cx="876562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6831953" y="4323457"/>
              <a:ext cx="13365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tradingusers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3667126" y="3814079"/>
            <a:ext cx="2459204" cy="841067"/>
            <a:chOff x="4886969" y="5085437"/>
            <a:chExt cx="3281503" cy="1121423"/>
          </a:xfrm>
        </p:grpSpPr>
        <p:sp>
          <p:nvSpPr>
            <p:cNvPr id="227" name="Shape 227"/>
            <p:cNvSpPr/>
            <p:nvPr/>
          </p:nvSpPr>
          <p:spPr>
            <a:xfrm>
              <a:off x="4886969" y="5085437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Queue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4886969" y="5530087"/>
              <a:ext cx="1698558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6585528" y="5530087"/>
              <a:ext cx="1582944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</p:grpSp>
      <p:grpSp>
        <p:nvGrpSpPr>
          <p:cNvPr id="230" name="Shape 230"/>
          <p:cNvGrpSpPr/>
          <p:nvPr/>
        </p:nvGrpSpPr>
        <p:grpSpPr>
          <a:xfrm>
            <a:off x="649056" y="3786825"/>
            <a:ext cx="2459204" cy="841289"/>
            <a:chOff x="859729" y="5049100"/>
            <a:chExt cx="3281503" cy="1121718"/>
          </a:xfrm>
        </p:grpSpPr>
        <p:sp>
          <p:nvSpPr>
            <p:cNvPr id="231" name="Shape 231"/>
            <p:cNvSpPr/>
            <p:nvPr/>
          </p:nvSpPr>
          <p:spPr>
            <a:xfrm>
              <a:off x="859729" y="5049100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label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859730" y="5493750"/>
              <a:ext cx="8181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node7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7132" y="5493750"/>
              <a:ext cx="82739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node8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514532" y="5493750"/>
              <a:ext cx="7670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node9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3281562" y="5494044"/>
              <a:ext cx="841190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node10</a:t>
              </a:r>
            </a:p>
          </p:txBody>
        </p:sp>
      </p:grpSp>
      <p:cxnSp>
        <p:nvCxnSpPr>
          <p:cNvPr id="236" name="Shape 236"/>
          <p:cNvCxnSpPr>
            <a:stCxn id="207" idx="3"/>
            <a:endCxn id="217" idx="1"/>
          </p:cNvCxnSpPr>
          <p:nvPr/>
        </p:nvCxnSpPr>
        <p:spPr>
          <a:xfrm>
            <a:off x="3108261" y="2388496"/>
            <a:ext cx="558913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7" name="Shape 237"/>
          <p:cNvCxnSpPr/>
          <p:nvPr/>
        </p:nvCxnSpPr>
        <p:spPr>
          <a:xfrm>
            <a:off x="3097829" y="3323251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8" name="Shape 238"/>
          <p:cNvCxnSpPr/>
          <p:nvPr/>
        </p:nvCxnSpPr>
        <p:spPr>
          <a:xfrm>
            <a:off x="3097829" y="4181525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39" name="Shape 239"/>
          <p:cNvSpPr txBox="1"/>
          <p:nvPr/>
        </p:nvSpPr>
        <p:spPr>
          <a:xfrm>
            <a:off x="4114544" y="1182014"/>
            <a:ext cx="4567969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800" dirty="0" err="1"/>
              <a:t>Labels+Queues</a:t>
            </a:r>
            <a:r>
              <a:rPr lang="en-US" sz="1800" dirty="0"/>
              <a:t> ensure CPU/RAM isolation</a:t>
            </a:r>
          </a:p>
        </p:txBody>
      </p:sp>
    </p:spTree>
    <p:extLst>
      <p:ext uri="{BB962C8B-B14F-4D97-AF65-F5344CB8AC3E}">
        <p14:creationId xmlns:p14="http://schemas.microsoft.com/office/powerpoint/2010/main" val="16689820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Hands-On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13756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Schema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81" y="205980"/>
            <a:ext cx="4453018" cy="4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20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 descr="pexels-photo-24495_fil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5" y="8818"/>
            <a:ext cx="9144000" cy="486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/>
          <p:nvPr/>
        </p:nvSpPr>
        <p:spPr>
          <a:xfrm>
            <a:off x="5520290" y="3493887"/>
            <a:ext cx="3623710" cy="138389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851374" y="1050709"/>
            <a:ext cx="3668916" cy="972605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38961" y="2038301"/>
            <a:ext cx="1512413" cy="48244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cxnSp>
        <p:nvCxnSpPr>
          <p:cNvPr id="609" name="Shape 609"/>
          <p:cNvCxnSpPr/>
          <p:nvPr/>
        </p:nvCxnSpPr>
        <p:spPr>
          <a:xfrm>
            <a:off x="1851375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>
            <a:off x="1851378" y="1050708"/>
            <a:ext cx="3668915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5520290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>
            <a:off x="5520293" y="3487616"/>
            <a:ext cx="3629547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Shape 613" descr="Twitter_Logo_White_On_Bla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9704" y="3045619"/>
            <a:ext cx="365671" cy="36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Shape 614"/>
          <p:cNvGrpSpPr/>
          <p:nvPr/>
        </p:nvGrpSpPr>
        <p:grpSpPr>
          <a:xfrm>
            <a:off x="10371926" y="3045619"/>
            <a:ext cx="403102" cy="365576"/>
            <a:chOff x="6833697" y="4026270"/>
            <a:chExt cx="537329" cy="487434"/>
          </a:xfrm>
        </p:grpSpPr>
        <p:sp>
          <p:nvSpPr>
            <p:cNvPr id="615" name="Shape 615"/>
            <p:cNvSpPr/>
            <p:nvPr/>
          </p:nvSpPr>
          <p:spPr>
            <a:xfrm>
              <a:off x="6833697" y="4026270"/>
              <a:ext cx="494203" cy="48743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868252" y="4060825"/>
              <a:ext cx="418326" cy="4183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Shape 617" descr="In-Black-128px-T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33697" y="4026270"/>
              <a:ext cx="537329" cy="48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Shape 618"/>
          <p:cNvSpPr txBox="1"/>
          <p:nvPr/>
        </p:nvSpPr>
        <p:spPr>
          <a:xfrm>
            <a:off x="2008407" y="1274147"/>
            <a:ext cx="3486983" cy="390164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1860200" y="2023312"/>
            <a:ext cx="3660093" cy="1499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Shape 620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Shape 621"/>
          <p:cNvSpPr txBox="1"/>
          <p:nvPr/>
        </p:nvSpPr>
        <p:spPr>
          <a:xfrm>
            <a:off x="5635498" y="3911685"/>
            <a:ext cx="3288473" cy="9572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chufe@mapr.com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Do-It-Yourself </a:t>
            </a:r>
            <a:endParaRPr lang="en-US" dirty="0"/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05" y="4674778"/>
            <a:ext cx="171315" cy="18401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41119" y="976153"/>
            <a:ext cx="3520108" cy="1614428"/>
            <a:chOff x="1564365" y="1627618"/>
            <a:chExt cx="4697148" cy="1908404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1564365" y="1657888"/>
              <a:ext cx="4697148" cy="1833243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900" dirty="0">
                <a:solidFill>
                  <a:srgbClr val="FFFFFF"/>
                </a:solidFill>
              </a:endParaRPr>
            </a:p>
          </p:txBody>
        </p:sp>
        <p:pic>
          <p:nvPicPr>
            <p:cNvPr id="96" name="Picture 10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22" y="1657887"/>
              <a:ext cx="218492" cy="160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TextBox 223"/>
            <p:cNvSpPr txBox="1">
              <a:spLocks noChangeArrowheads="1"/>
            </p:cNvSpPr>
            <p:nvPr/>
          </p:nvSpPr>
          <p:spPr bwMode="auto">
            <a:xfrm>
              <a:off x="2457367" y="1627618"/>
              <a:ext cx="2975124" cy="22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5000"/>
                </a:lnSpc>
              </a:pPr>
              <a:r>
                <a:rPr lang="en-US" sz="675" b="1" dirty="0">
                  <a:solidFill>
                    <a:srgbClr val="4D4F53"/>
                  </a:solidFill>
                  <a:latin typeface="Arial"/>
                  <a:ea typeface="MS PGothic" charset="0"/>
                </a:rPr>
                <a:t>APACHE HADOOP AND OSS ECOSYSTEM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77296" y="1910947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677643" y="3202419"/>
              <a:ext cx="2255832" cy="182694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26217" y="2961602"/>
              <a:ext cx="407259" cy="18819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6217" y="2725899"/>
              <a:ext cx="407259" cy="179238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Storm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06982" y="1859341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37264" y="1892765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788570" y="2981071"/>
              <a:ext cx="428781" cy="1763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760261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791543" y="2740131"/>
              <a:ext cx="425808" cy="175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Savannah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32665" y="188147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132665" y="2968363"/>
              <a:ext cx="425001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132665" y="2728771"/>
              <a:ext cx="425001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132665" y="2491392"/>
              <a:ext cx="425001" cy="17625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65156" y="1859341"/>
              <a:ext cx="251089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4" name="TextBox 77"/>
            <p:cNvSpPr txBox="1">
              <a:spLocks noChangeArrowheads="1"/>
            </p:cNvSpPr>
            <p:nvPr/>
          </p:nvSpPr>
          <p:spPr bwMode="auto">
            <a:xfrm>
              <a:off x="2398752" y="3366403"/>
              <a:ext cx="79186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EXECUTION ENGINES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205438" y="1859341"/>
              <a:ext cx="204752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6" name="TextBox 79"/>
            <p:cNvSpPr txBox="1">
              <a:spLocks noChangeArrowheads="1"/>
            </p:cNvSpPr>
            <p:nvPr/>
          </p:nvSpPr>
          <p:spPr bwMode="auto">
            <a:xfrm>
              <a:off x="4676832" y="3375032"/>
              <a:ext cx="124747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DATA GOVERNANCE AND OPERATIONS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44065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67550" y="2724329"/>
              <a:ext cx="426406" cy="18080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7550" y="2492431"/>
              <a:ext cx="426406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667550" y="2272560"/>
              <a:ext cx="426406" cy="16340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658948" y="1862184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667550" y="2958477"/>
              <a:ext cx="4264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67550" y="2053506"/>
              <a:ext cx="426406" cy="15908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Tez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062626" y="2961602"/>
              <a:ext cx="4031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064422" y="2724329"/>
              <a:ext cx="401311" cy="18579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597062" y="2968363"/>
              <a:ext cx="407379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597061" y="2724111"/>
              <a:ext cx="407379" cy="18102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604122" y="2492431"/>
              <a:ext cx="400318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Spark SQL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97061" y="2269056"/>
              <a:ext cx="407379" cy="16690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Drill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83682" y="1886588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785090" y="3213210"/>
              <a:ext cx="425808" cy="17190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Sentry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88316" y="3213210"/>
              <a:ext cx="425808" cy="18053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791543" y="3213211"/>
              <a:ext cx="425808" cy="18053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45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281863" y="3213210"/>
              <a:ext cx="425808" cy="1781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281863" y="2958779"/>
              <a:ext cx="425808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285719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285719" y="2728771"/>
              <a:ext cx="421951" cy="18135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285719" y="2503202"/>
              <a:ext cx="410453" cy="17521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5304794" y="3232334"/>
            <a:ext cx="1162471" cy="994967"/>
          </a:xfrm>
          <a:prstGeom prst="ellipse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Search cluster</a:t>
            </a:r>
          </a:p>
        </p:txBody>
      </p:sp>
      <p:sp>
        <p:nvSpPr>
          <p:cNvPr id="57" name="Oval 56"/>
          <p:cNvSpPr/>
          <p:nvPr/>
        </p:nvSpPr>
        <p:spPr>
          <a:xfrm>
            <a:off x="359883" y="2992902"/>
            <a:ext cx="1162471" cy="994967"/>
          </a:xfrm>
          <a:prstGeom prst="ellipse">
            <a:avLst/>
          </a:prstGeom>
          <a:solidFill>
            <a:srgbClr val="00274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 duplicate</a:t>
            </a:r>
          </a:p>
        </p:txBody>
      </p:sp>
      <p:sp>
        <p:nvSpPr>
          <p:cNvPr id="58" name="Oval 57"/>
          <p:cNvSpPr/>
          <p:nvPr/>
        </p:nvSpPr>
        <p:spPr>
          <a:xfrm>
            <a:off x="4723559" y="2013252"/>
            <a:ext cx="1162471" cy="99496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Kafka cluster</a:t>
            </a:r>
          </a:p>
        </p:txBody>
      </p:sp>
      <p:sp>
        <p:nvSpPr>
          <p:cNvPr id="59" name="Oval 58"/>
          <p:cNvSpPr/>
          <p:nvPr/>
        </p:nvSpPr>
        <p:spPr>
          <a:xfrm>
            <a:off x="1990119" y="3584109"/>
            <a:ext cx="1162471" cy="99496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NAS storage</a:t>
            </a:r>
          </a:p>
        </p:txBody>
      </p:sp>
      <p:sp>
        <p:nvSpPr>
          <p:cNvPr id="51" name="Oval 50"/>
          <p:cNvSpPr/>
          <p:nvPr/>
        </p:nvSpPr>
        <p:spPr>
          <a:xfrm>
            <a:off x="3839946" y="3638843"/>
            <a:ext cx="1162471" cy="994967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NoSQL</a:t>
            </a:r>
            <a:r>
              <a:rPr lang="en-US" sz="1350" dirty="0"/>
              <a:t> cluster</a:t>
            </a:r>
          </a:p>
        </p:txBody>
      </p:sp>
      <p:cxnSp>
        <p:nvCxnSpPr>
          <p:cNvPr id="6" name="Straight Connector 5"/>
          <p:cNvCxnSpPr>
            <a:stCxn id="57" idx="7"/>
            <a:endCxn id="114" idx="0"/>
          </p:cNvCxnSpPr>
          <p:nvPr/>
        </p:nvCxnSpPr>
        <p:spPr>
          <a:xfrm flipV="1">
            <a:off x="1352114" y="2447090"/>
            <a:ext cx="511022" cy="691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9" idx="0"/>
          </p:cNvCxnSpPr>
          <p:nvPr/>
        </p:nvCxnSpPr>
        <p:spPr>
          <a:xfrm flipV="1">
            <a:off x="2571354" y="2559151"/>
            <a:ext cx="129819" cy="1024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7" idx="5"/>
            <a:endCxn id="59" idx="2"/>
          </p:cNvCxnSpPr>
          <p:nvPr/>
        </p:nvCxnSpPr>
        <p:spPr>
          <a:xfrm>
            <a:off x="1352114" y="3842159"/>
            <a:ext cx="638005" cy="239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8" idx="1"/>
            <a:endCxn id="146" idx="3"/>
          </p:cNvCxnSpPr>
          <p:nvPr/>
        </p:nvCxnSpPr>
        <p:spPr>
          <a:xfrm flipH="1" flipV="1">
            <a:off x="4461226" y="1777185"/>
            <a:ext cx="432572" cy="381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0"/>
            <a:endCxn id="58" idx="5"/>
          </p:cNvCxnSpPr>
          <p:nvPr/>
        </p:nvCxnSpPr>
        <p:spPr>
          <a:xfrm flipH="1" flipV="1">
            <a:off x="5715789" y="2862510"/>
            <a:ext cx="170240" cy="369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51" idx="6"/>
          </p:cNvCxnSpPr>
          <p:nvPr/>
        </p:nvCxnSpPr>
        <p:spPr>
          <a:xfrm flipH="1">
            <a:off x="5002416" y="4081591"/>
            <a:ext cx="472617" cy="54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9" idx="6"/>
            <a:endCxn id="51" idx="2"/>
          </p:cNvCxnSpPr>
          <p:nvPr/>
        </p:nvCxnSpPr>
        <p:spPr>
          <a:xfrm>
            <a:off x="3152590" y="4081593"/>
            <a:ext cx="687356" cy="54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8" idx="3"/>
            <a:endCxn id="59" idx="7"/>
          </p:cNvCxnSpPr>
          <p:nvPr/>
        </p:nvCxnSpPr>
        <p:spPr>
          <a:xfrm flipH="1">
            <a:off x="2982349" y="2862510"/>
            <a:ext cx="1911449" cy="867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6" idx="2"/>
            <a:endCxn id="51" idx="1"/>
          </p:cNvCxnSpPr>
          <p:nvPr/>
        </p:nvCxnSpPr>
        <p:spPr>
          <a:xfrm>
            <a:off x="2701173" y="2552605"/>
            <a:ext cx="1309013" cy="1231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43864" y="986643"/>
            <a:ext cx="2428870" cy="203132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Not pre-integrated 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More expensive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Latencies everywhere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Unreliability grows</a:t>
            </a:r>
          </a:p>
        </p:txBody>
      </p:sp>
    </p:spTree>
    <p:extLst>
      <p:ext uri="{BB962C8B-B14F-4D97-AF65-F5344CB8AC3E}">
        <p14:creationId xmlns:p14="http://schemas.microsoft.com/office/powerpoint/2010/main" val="20179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 animBg="1"/>
      <p:bldP spid="58" grpId="0" animBg="1"/>
      <p:bldP spid="59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86704" y="40638"/>
            <a:ext cx="8218886" cy="6919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Evolution of the MapR Converged Platform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4761" y="936823"/>
            <a:ext cx="9150099" cy="3808858"/>
            <a:chOff x="-1" y="-1"/>
            <a:chExt cx="12200130" cy="5078475"/>
          </a:xfrm>
        </p:grpSpPr>
        <p:sp>
          <p:nvSpPr>
            <p:cNvPr id="534" name="Shape 534"/>
            <p:cNvSpPr/>
            <p:nvPr/>
          </p:nvSpPr>
          <p:spPr>
            <a:xfrm>
              <a:off x="-1" y="100497"/>
              <a:ext cx="12200130" cy="4893755"/>
            </a:xfrm>
            <a:prstGeom prst="rect">
              <a:avLst/>
            </a:prstGeom>
            <a:solidFill>
              <a:srgbClr val="4D4F53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591371" y="1157197"/>
              <a:ext cx="10140705" cy="3921277"/>
              <a:chOff x="0" y="0"/>
              <a:chExt cx="10140703" cy="3921276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0" y="13909"/>
                <a:ext cx="10140703" cy="3907367"/>
              </a:xfrm>
              <a:prstGeom prst="rect">
                <a:avLst/>
              </a:prstGeom>
              <a:solidFill>
                <a:srgbClr val="A6A6A6"/>
              </a:solidFill>
              <a:ln w="381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2419418" y="0"/>
                <a:ext cx="5299094" cy="338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72" tIns="45672" rIns="45672" bIns="45672" numCol="1" anchor="t">
                <a:spAutoFit/>
              </a:bodyPr>
              <a:lstStyle>
                <a:lvl1pPr algn="ctr" defTabSz="1219200"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1050"/>
                  <a:t>MapR Converged Data Platform</a:t>
                </a:r>
              </a:p>
            </p:txBody>
          </p:sp>
        </p:grpSp>
        <p:sp>
          <p:nvSpPr>
            <p:cNvPr id="538" name="Shape 538"/>
            <p:cNvSpPr/>
            <p:nvPr/>
          </p:nvSpPr>
          <p:spPr>
            <a:xfrm>
              <a:off x="924638" y="1693470"/>
              <a:ext cx="5611756" cy="1515957"/>
            </a:xfrm>
            <a:prstGeom prst="roundRect">
              <a:avLst>
                <a:gd name="adj" fmla="val 3584"/>
              </a:avLst>
            </a:prstGeom>
            <a:noFill/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921726" y="3327598"/>
              <a:ext cx="9544935" cy="1505082"/>
            </a:xfrm>
            <a:prstGeom prst="roundRect">
              <a:avLst>
                <a:gd name="adj" fmla="val 3584"/>
              </a:avLst>
            </a:pr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42" name="Group 542"/>
            <p:cNvGrpSpPr/>
            <p:nvPr/>
          </p:nvGrpSpPr>
          <p:grpSpPr>
            <a:xfrm>
              <a:off x="916151" y="3320657"/>
              <a:ext cx="640542" cy="1501712"/>
              <a:chOff x="0" y="0"/>
              <a:chExt cx="640541" cy="1501711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0" y="0"/>
                <a:ext cx="640541" cy="1501711"/>
              </a:xfrm>
              <a:prstGeom prst="roundRect">
                <a:avLst>
                  <a:gd name="adj" fmla="val 8975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1" name="Shape 541"/>
              <p:cNvSpPr/>
              <p:nvPr/>
            </p:nvSpPr>
            <p:spPr>
              <a:xfrm rot="16200000">
                <a:off x="-413746" y="619281"/>
                <a:ext cx="1468034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Data</a:t>
                </a:r>
              </a:p>
            </p:txBody>
          </p:sp>
        </p:grpSp>
        <p:sp>
          <p:nvSpPr>
            <p:cNvPr id="543" name="Shape 543"/>
            <p:cNvSpPr/>
            <p:nvPr/>
          </p:nvSpPr>
          <p:spPr>
            <a:xfrm>
              <a:off x="934148" y="1687043"/>
              <a:ext cx="5602244" cy="1515958"/>
            </a:xfrm>
            <a:prstGeom prst="roundRect">
              <a:avLst>
                <a:gd name="adj" fmla="val 3584"/>
              </a:avLst>
            </a:prstGeom>
            <a:solidFill>
              <a:srgbClr val="003D77"/>
            </a:solidFill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46" name="Group 546"/>
            <p:cNvGrpSpPr/>
            <p:nvPr/>
          </p:nvGrpSpPr>
          <p:grpSpPr>
            <a:xfrm>
              <a:off x="911039" y="1668917"/>
              <a:ext cx="640542" cy="1556906"/>
              <a:chOff x="0" y="0"/>
              <a:chExt cx="640541" cy="1556905"/>
            </a:xfrm>
          </p:grpSpPr>
          <p:sp>
            <p:nvSpPr>
              <p:cNvPr id="544" name="Shape 544"/>
              <p:cNvSpPr/>
              <p:nvPr/>
            </p:nvSpPr>
            <p:spPr>
              <a:xfrm>
                <a:off x="0" y="0"/>
                <a:ext cx="640541" cy="1556905"/>
              </a:xfrm>
              <a:prstGeom prst="roundRect">
                <a:avLst>
                  <a:gd name="adj" fmla="val 8975"/>
                </a:avLst>
              </a:prstGeom>
              <a:solidFill>
                <a:srgbClr val="003D77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5" name="Shape 545"/>
              <p:cNvSpPr/>
              <p:nvPr/>
            </p:nvSpPr>
            <p:spPr>
              <a:xfrm rot="16200000">
                <a:off x="-441344" y="646878"/>
                <a:ext cx="1523228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Processing</a:t>
                </a:r>
              </a:p>
            </p:txBody>
          </p:sp>
        </p:grpSp>
        <p:sp>
          <p:nvSpPr>
            <p:cNvPr id="547" name="Shape 547"/>
            <p:cNvSpPr/>
            <p:nvPr/>
          </p:nvSpPr>
          <p:spPr>
            <a:xfrm>
              <a:off x="4853720" y="4449712"/>
              <a:ext cx="220829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algn="ctr" defTabSz="1219200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rPr sz="1350"/>
                <a:t>MapR Data Services</a:t>
              </a:r>
            </a:p>
          </p:txBody>
        </p:sp>
        <p:grpSp>
          <p:nvGrpSpPr>
            <p:cNvPr id="554" name="Group 554"/>
            <p:cNvGrpSpPr/>
            <p:nvPr/>
          </p:nvGrpSpPr>
          <p:grpSpPr>
            <a:xfrm>
              <a:off x="1819582" y="3369675"/>
              <a:ext cx="2642164" cy="577247"/>
              <a:chOff x="0" y="-9865"/>
              <a:chExt cx="2642163" cy="577246"/>
            </a:xfrm>
          </p:grpSpPr>
          <p:grpSp>
            <p:nvGrpSpPr>
              <p:cNvPr id="550" name="Group 550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48" name="Shape 548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File/Storage</a:t>
                  </a:r>
                </a:p>
              </p:txBody>
            </p:sp>
          </p:grpSp>
          <p:grpSp>
            <p:nvGrpSpPr>
              <p:cNvPr id="553" name="Group 553"/>
              <p:cNvGrpSpPr/>
              <p:nvPr/>
            </p:nvGrpSpPr>
            <p:grpSpPr>
              <a:xfrm>
                <a:off x="1325" y="228957"/>
                <a:ext cx="2640838" cy="338424"/>
                <a:chOff x="0" y="-9864"/>
                <a:chExt cx="2640836" cy="338422"/>
              </a:xfrm>
            </p:grpSpPr>
            <p:sp>
              <p:nvSpPr>
                <p:cNvPr id="551" name="Shape 551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MapR-FS</a:t>
                  </a:r>
                </a:p>
              </p:txBody>
            </p:sp>
          </p:grpSp>
        </p:grpSp>
        <p:grpSp>
          <p:nvGrpSpPr>
            <p:cNvPr id="561" name="Group 561"/>
            <p:cNvGrpSpPr/>
            <p:nvPr/>
          </p:nvGrpSpPr>
          <p:grpSpPr>
            <a:xfrm>
              <a:off x="4744907" y="3371736"/>
              <a:ext cx="2643866" cy="570916"/>
              <a:chOff x="0" y="-9865"/>
              <a:chExt cx="2643865" cy="570915"/>
            </a:xfrm>
          </p:grpSpPr>
          <p:grpSp>
            <p:nvGrpSpPr>
              <p:cNvPr id="557" name="Group 557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55" name="Shape 555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Database</a:t>
                  </a:r>
                </a:p>
              </p:txBody>
            </p:sp>
          </p:grpSp>
          <p:grpSp>
            <p:nvGrpSpPr>
              <p:cNvPr id="560" name="Group 560"/>
              <p:cNvGrpSpPr/>
              <p:nvPr/>
            </p:nvGrpSpPr>
            <p:grpSpPr>
              <a:xfrm>
                <a:off x="3027" y="222626"/>
                <a:ext cx="2640838" cy="338424"/>
                <a:chOff x="0" y="-9864"/>
                <a:chExt cx="2640836" cy="338423"/>
              </a:xfrm>
            </p:grpSpPr>
            <p:sp>
              <p:nvSpPr>
                <p:cNvPr id="558" name="Shape 558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>
                  <a:off x="0" y="-9864"/>
                  <a:ext cx="2640836" cy="3384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MapR-DB</a:t>
                  </a:r>
                </a:p>
              </p:txBody>
            </p:sp>
          </p:grpSp>
        </p:grpSp>
        <p:grpSp>
          <p:nvGrpSpPr>
            <p:cNvPr id="564" name="Group 564"/>
            <p:cNvGrpSpPr/>
            <p:nvPr/>
          </p:nvGrpSpPr>
          <p:grpSpPr>
            <a:xfrm>
              <a:off x="1819582" y="4075825"/>
              <a:ext cx="1143985" cy="340667"/>
              <a:chOff x="0" y="-1"/>
              <a:chExt cx="1143984" cy="340666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Global High Availability</a:t>
                </a:r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3299495" y="4075825"/>
              <a:ext cx="1143985" cy="340667"/>
              <a:chOff x="0" y="-1"/>
              <a:chExt cx="1143984" cy="340666"/>
            </a:xfrm>
          </p:grpSpPr>
          <p:sp>
            <p:nvSpPr>
              <p:cNvPr id="565" name="Shape 565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pPr>
                <a:r>
                  <a:rPr sz="750"/>
                  <a:t>Global </a:t>
                </a:r>
                <a:br>
                  <a:rPr sz="750"/>
                </a:br>
                <a:r>
                  <a:rPr sz="750"/>
                  <a:t>Namespace</a:t>
                </a:r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4776740" y="4075825"/>
              <a:ext cx="1143985" cy="340667"/>
              <a:chOff x="0" y="-1"/>
              <a:chExt cx="1143984" cy="340666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Data Protection &amp; Unified Security</a:t>
                </a:r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6246934" y="4075825"/>
              <a:ext cx="1138811" cy="340667"/>
              <a:chOff x="-1" y="-1"/>
              <a:chExt cx="1138810" cy="340666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-1" y="97236"/>
                <a:ext cx="1138810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Real time</a:t>
                </a:r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7701631" y="4075825"/>
              <a:ext cx="1143985" cy="340667"/>
              <a:chOff x="-1" y="-1"/>
              <a:chExt cx="1143983" cy="340666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-1" y="-1"/>
                <a:ext cx="1143983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-1" y="97236"/>
                <a:ext cx="1143983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 Multi-tenancy</a:t>
                </a:r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9179903" y="4075825"/>
              <a:ext cx="1138812" cy="340667"/>
              <a:chOff x="-1" y="-1"/>
              <a:chExt cx="1138810" cy="340666"/>
            </a:xfrm>
          </p:grpSpPr>
          <p:sp>
            <p:nvSpPr>
              <p:cNvPr id="577" name="Shape 577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-1" y="24139"/>
                <a:ext cx="1138810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Management &amp; Monitoring</a:t>
                </a:r>
              </a:p>
            </p:txBody>
          </p:sp>
        </p:grpSp>
        <p:sp>
          <p:nvSpPr>
            <p:cNvPr id="580" name="Shape 580"/>
            <p:cNvSpPr/>
            <p:nvPr/>
          </p:nvSpPr>
          <p:spPr>
            <a:xfrm>
              <a:off x="2705397" y="2885371"/>
              <a:ext cx="28452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Open Source Engines &amp; Tools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6635422" y="1668913"/>
              <a:ext cx="3831240" cy="1540514"/>
            </a:xfrm>
            <a:prstGeom prst="roundRect">
              <a:avLst>
                <a:gd name="adj" fmla="val 3584"/>
              </a:avLst>
            </a:prstGeom>
            <a:solidFill>
              <a:srgbClr val="C7C8C9"/>
            </a:solidFill>
            <a:ln w="12700" cap="flat">
              <a:noFill/>
              <a:miter lim="400000"/>
            </a:ln>
            <a:effectLst>
              <a:outerShdw blurRad="63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84" name="Group 584"/>
            <p:cNvGrpSpPr/>
            <p:nvPr/>
          </p:nvGrpSpPr>
          <p:grpSpPr>
            <a:xfrm>
              <a:off x="6794095" y="1836647"/>
              <a:ext cx="1022261" cy="1019018"/>
              <a:chOff x="0" y="-1"/>
              <a:chExt cx="1022260" cy="1019016"/>
            </a:xfrm>
          </p:grpSpPr>
          <p:sp>
            <p:nvSpPr>
              <p:cNvPr id="582" name="Shape 582"/>
              <p:cNvSpPr/>
              <p:nvPr/>
            </p:nvSpPr>
            <p:spPr>
              <a:xfrm>
                <a:off x="0" y="-1"/>
                <a:ext cx="1022260" cy="1019016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0" y="202500"/>
                <a:ext cx="1022260" cy="614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Cloud &amp; Managed Services</a:t>
                </a:r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9318790" y="1840438"/>
              <a:ext cx="1022262" cy="1021996"/>
              <a:chOff x="0" y="-1"/>
              <a:chExt cx="1022260" cy="1021995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-1"/>
                <a:ext cx="1022260" cy="1021995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0" y="306325"/>
                <a:ext cx="1022260" cy="4093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pPr>
                <a:r>
                  <a:rPr sz="1050"/>
                  <a:t>Custom </a:t>
                </a:r>
                <a:br>
                  <a:rPr sz="1050"/>
                </a:br>
                <a:r>
                  <a:rPr sz="1050"/>
                  <a:t>Apps</a:t>
                </a:r>
              </a:p>
            </p:txBody>
          </p:sp>
        </p:grpSp>
        <p:sp>
          <p:nvSpPr>
            <p:cNvPr id="588" name="Shape 588"/>
            <p:cNvSpPr/>
            <p:nvPr/>
          </p:nvSpPr>
          <p:spPr>
            <a:xfrm>
              <a:off x="6867943" y="2855659"/>
              <a:ext cx="34850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595959"/>
                  </a:solidFill>
                </a:defRPr>
              </a:lvl1pPr>
            </a:lstStyle>
            <a:p>
              <a:r>
                <a:rPr sz="1200"/>
                <a:t>Enterprise Engines &amp; Applications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8056441" y="1840439"/>
              <a:ext cx="1022260" cy="1021994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800">
                  <a:solidFill>
                    <a:srgbClr val="4D4F53"/>
                  </a:solidFill>
                </a:defRPr>
              </a:pPr>
              <a:endParaRPr sz="600"/>
            </a:p>
          </p:txBody>
        </p:sp>
        <p:pic>
          <p:nvPicPr>
            <p:cNvPr id="590" name="image1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40544" y="1937667"/>
              <a:ext cx="604077" cy="318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62351" y="2183021"/>
              <a:ext cx="259164" cy="268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image1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6445" y="1937668"/>
              <a:ext cx="283603" cy="293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image1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9942" t="6712" r="10717" b="6398"/>
            <a:stretch>
              <a:fillRect/>
            </a:stretch>
          </p:blipFill>
          <p:spPr>
            <a:xfrm>
              <a:off x="8691934" y="2496183"/>
              <a:ext cx="310584" cy="284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4" name="Shape 594"/>
            <p:cNvSpPr/>
            <p:nvPr/>
          </p:nvSpPr>
          <p:spPr>
            <a:xfrm>
              <a:off x="4592627" y="1840440"/>
              <a:ext cx="956535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600">
                  <a:solidFill>
                    <a:srgbClr val="4D4F53"/>
                  </a:solidFill>
                </a:defRPr>
              </a:pPr>
              <a:endParaRPr sz="1200"/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5671503" y="1840438"/>
              <a:ext cx="757205" cy="1017834"/>
              <a:chOff x="-1" y="-1"/>
              <a:chExt cx="757203" cy="1017832"/>
            </a:xfrm>
          </p:grpSpPr>
          <p:sp>
            <p:nvSpPr>
              <p:cNvPr id="595" name="Shape 595"/>
              <p:cNvSpPr/>
              <p:nvPr/>
            </p:nvSpPr>
            <p:spPr>
              <a:xfrm>
                <a:off x="-1" y="-1"/>
                <a:ext cx="757203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000">
                    <a:solidFill>
                      <a:srgbClr val="4D4F53"/>
                    </a:solidFill>
                  </a:defRPr>
                </a:pPr>
                <a:endParaRPr sz="750"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-1" y="406579"/>
                <a:ext cx="757203" cy="204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Search</a:t>
                </a:r>
              </a:p>
            </p:txBody>
          </p:sp>
        </p:grpSp>
        <p:sp>
          <p:nvSpPr>
            <p:cNvPr id="598" name="Shape 598"/>
            <p:cNvSpPr/>
            <p:nvPr/>
          </p:nvSpPr>
          <p:spPr>
            <a:xfrm>
              <a:off x="3143296" y="1840442"/>
              <a:ext cx="1326986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800" b="1">
                  <a:solidFill>
                    <a:srgbClr val="4D4F53"/>
                  </a:solidFill>
                </a:defRPr>
              </a:pPr>
              <a:endParaRPr sz="1350"/>
            </a:p>
          </p:txBody>
        </p:sp>
        <p:grpSp>
          <p:nvGrpSpPr>
            <p:cNvPr id="601" name="Group 601"/>
            <p:cNvGrpSpPr/>
            <p:nvPr/>
          </p:nvGrpSpPr>
          <p:grpSpPr>
            <a:xfrm>
              <a:off x="1758148" y="1840442"/>
              <a:ext cx="1262808" cy="1017832"/>
              <a:chOff x="0" y="0"/>
              <a:chExt cx="1262807" cy="1017830"/>
            </a:xfrm>
          </p:grpSpPr>
          <p:sp>
            <p:nvSpPr>
              <p:cNvPr id="599" name="Shape 599"/>
              <p:cNvSpPr/>
              <p:nvPr/>
            </p:nvSpPr>
            <p:spPr>
              <a:xfrm>
                <a:off x="-1" y="-1"/>
                <a:ext cx="1262809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 b="1">
                    <a:solidFill>
                      <a:srgbClr val="4D4F53"/>
                    </a:solidFill>
                  </a:defRPr>
                </a:pPr>
                <a:endParaRPr sz="1350"/>
              </a:p>
            </p:txBody>
          </p:sp>
          <p:pic>
            <p:nvPicPr>
              <p:cNvPr id="600" name="image18.png" descr="https://upload.wikimedia.org/wikipedia/commons/thumb/0/0e/Hadoop_logo.svg/664px-Hadoop_logo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6632" y="349214"/>
                <a:ext cx="989542" cy="3272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02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80735" y="2182746"/>
              <a:ext cx="694174" cy="34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image20.png" descr="drill-logo_400x260_transparent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708618" y="2143820"/>
              <a:ext cx="712808" cy="463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image21.png" descr="HP-Vertica_trans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40544" y="2383952"/>
              <a:ext cx="318198" cy="389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5" name="Shape 605"/>
            <p:cNvSpPr/>
            <p:nvPr/>
          </p:nvSpPr>
          <p:spPr>
            <a:xfrm>
              <a:off x="966040" y="2"/>
              <a:ext cx="9544935" cy="1025822"/>
            </a:xfrm>
            <a:prstGeom prst="roundRect">
              <a:avLst>
                <a:gd name="adj" fmla="val 3584"/>
              </a:avLst>
            </a:prstGeom>
            <a:solidFill>
              <a:srgbClr val="FFFFFF"/>
            </a:solidFill>
            <a:ln w="38100" cap="flat">
              <a:solidFill>
                <a:srgbClr val="00274C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608" name="Group 608"/>
            <p:cNvGrpSpPr/>
            <p:nvPr/>
          </p:nvGrpSpPr>
          <p:grpSpPr>
            <a:xfrm>
              <a:off x="955210" y="-1"/>
              <a:ext cx="640542" cy="1042068"/>
              <a:chOff x="0" y="0"/>
              <a:chExt cx="640541" cy="1042066"/>
            </a:xfrm>
          </p:grpSpPr>
          <p:sp>
            <p:nvSpPr>
              <p:cNvPr id="606" name="Shape 606"/>
              <p:cNvSpPr/>
              <p:nvPr/>
            </p:nvSpPr>
            <p:spPr>
              <a:xfrm>
                <a:off x="0" y="0"/>
                <a:ext cx="640541" cy="1042066"/>
              </a:xfrm>
              <a:prstGeom prst="roundRect">
                <a:avLst>
                  <a:gd name="adj" fmla="val 8975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607" name="Shape 607"/>
              <p:cNvSpPr/>
              <p:nvPr/>
            </p:nvSpPr>
            <p:spPr>
              <a:xfrm rot="16200000">
                <a:off x="-183925" y="389459"/>
                <a:ext cx="1008390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Apps</a:t>
                </a:r>
              </a:p>
            </p:txBody>
          </p:sp>
        </p:grpSp>
        <p:pic>
          <p:nvPicPr>
            <p:cNvPr id="609" name="image22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954549" y="158109"/>
              <a:ext cx="449648" cy="449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image23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820326" y="174287"/>
              <a:ext cx="417302" cy="417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image24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638625" y="151804"/>
              <a:ext cx="462255" cy="462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2" name="Shape 612"/>
            <p:cNvSpPr/>
            <p:nvPr/>
          </p:nvSpPr>
          <p:spPr>
            <a:xfrm>
              <a:off x="3218349" y="585256"/>
              <a:ext cx="18815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Customer Experience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1861291" y="585255"/>
              <a:ext cx="1352272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Data Architecture Optimization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5173383" y="585255"/>
              <a:ext cx="1726189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000" b="1">
                  <a:solidFill>
                    <a:srgbClr val="00274C"/>
                  </a:solidFill>
                </a:defRPr>
              </a:pPr>
              <a:r>
                <a:rPr sz="750"/>
                <a:t>Security Investigation &amp; </a:t>
              </a:r>
              <a:br>
                <a:rPr sz="750"/>
              </a:br>
              <a:r>
                <a:rPr sz="750"/>
                <a:t>Event Management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7364984" y="585255"/>
              <a:ext cx="1043777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Operational Intelligence</a:t>
              </a:r>
            </a:p>
          </p:txBody>
        </p:sp>
        <p:pic>
          <p:nvPicPr>
            <p:cNvPr id="616" name="image25.png" descr="C:\Users\swooledge\Google Drive\Marketing Google Site Content\Logos, Guidelines, Icons and Templates\Icon Library\Use Case Icons\Transparent gray\Icon_Use-Cases_Gray_Data-Hub_v1_300x300px_trans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255509" y="182681"/>
              <a:ext cx="400519" cy="400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image26.png" descr="C:\Users\swooledge\Google Drive\Marketing Google Site Content\Logos, Guidelines, Icons and Templates\Icon Library\Big Data Icons\Transparent Gray\Icon_Big-Data_Gray_Cloud_300x300px_trans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138162" y="90536"/>
              <a:ext cx="727428" cy="727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8754692" y="585255"/>
              <a:ext cx="1482804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Managed Services &amp; Custom Apps</a:t>
              </a:r>
            </a:p>
          </p:txBody>
        </p:sp>
      </p:grpSp>
      <p:grpSp>
        <p:nvGrpSpPr>
          <p:cNvPr id="631" name="Group 631"/>
          <p:cNvGrpSpPr/>
          <p:nvPr/>
        </p:nvGrpSpPr>
        <p:grpSpPr>
          <a:xfrm>
            <a:off x="376595" y="604559"/>
            <a:ext cx="7621555" cy="3358418"/>
            <a:chOff x="0" y="186160"/>
            <a:chExt cx="10162072" cy="4477890"/>
          </a:xfrm>
        </p:grpSpPr>
        <p:grpSp>
          <p:nvGrpSpPr>
            <p:cNvPr id="626" name="Group 626"/>
            <p:cNvGrpSpPr/>
            <p:nvPr/>
          </p:nvGrpSpPr>
          <p:grpSpPr>
            <a:xfrm>
              <a:off x="7182101" y="3998854"/>
              <a:ext cx="2640839" cy="577247"/>
              <a:chOff x="0" y="-9865"/>
              <a:chExt cx="2640837" cy="577246"/>
            </a:xfrm>
          </p:grpSpPr>
          <p:grpSp>
            <p:nvGrpSpPr>
              <p:cNvPr id="622" name="Group 622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620" name="Shape 620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Streaming</a:t>
                  </a:r>
                </a:p>
              </p:txBody>
            </p:sp>
          </p:grpSp>
          <p:grpSp>
            <p:nvGrpSpPr>
              <p:cNvPr id="625" name="Group 625"/>
              <p:cNvGrpSpPr/>
              <p:nvPr/>
            </p:nvGrpSpPr>
            <p:grpSpPr>
              <a:xfrm>
                <a:off x="0" y="228957"/>
                <a:ext cx="2640837" cy="338424"/>
                <a:chOff x="0" y="-9864"/>
                <a:chExt cx="2640836" cy="338422"/>
              </a:xfrm>
            </p:grpSpPr>
            <p:sp>
              <p:nvSpPr>
                <p:cNvPr id="623" name="Shape 623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4" name="Shape 624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 Streams</a:t>
                  </a:r>
                </a:p>
              </p:txBody>
            </p:sp>
          </p:grpSp>
        </p:grpSp>
        <p:grpSp>
          <p:nvGrpSpPr>
            <p:cNvPr id="629" name="Group 629"/>
            <p:cNvGrpSpPr/>
            <p:nvPr/>
          </p:nvGrpSpPr>
          <p:grpSpPr>
            <a:xfrm>
              <a:off x="9413321" y="3956777"/>
              <a:ext cx="748751" cy="707273"/>
              <a:chOff x="106040" y="114643"/>
              <a:chExt cx="748750" cy="707271"/>
            </a:xfrm>
          </p:grpSpPr>
          <p:sp>
            <p:nvSpPr>
              <p:cNvPr id="627" name="Shape 627"/>
              <p:cNvSpPr/>
              <p:nvPr/>
            </p:nvSpPr>
            <p:spPr>
              <a:xfrm rot="20267128">
                <a:off x="106040" y="114643"/>
                <a:ext cx="745311" cy="707271"/>
              </a:xfrm>
              <a:prstGeom prst="star12">
                <a:avLst>
                  <a:gd name="adj" fmla="val 37500"/>
                </a:avLst>
              </a:prstGeom>
              <a:gradFill flip="none" rotWithShape="1">
                <a:gsLst>
                  <a:gs pos="0">
                    <a:srgbClr val="FFC92D"/>
                  </a:gs>
                  <a:gs pos="100000">
                    <a:schemeClr val="accent6">
                      <a:hueOff val="-413537"/>
                      <a:satOff val="1904"/>
                      <a:lumOff val="27866"/>
                    </a:schemeClr>
                  </a:gs>
                </a:gsLst>
                <a:lin ang="16200000" scaled="0"/>
              </a:gradFill>
              <a:ln w="3175" cap="flat">
                <a:solidFill>
                  <a:srgbClr val="FCC629"/>
                </a:solidFill>
                <a:prstDash val="solid"/>
                <a:round/>
              </a:ln>
              <a:effectLst>
                <a:outerShdw blurRad="381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600">
                    <a:solidFill>
                      <a:srgbClr val="FFFFFF"/>
                    </a:solidFill>
                  </a:defRPr>
                </a:pPr>
                <a:endParaRPr sz="450"/>
              </a:p>
            </p:txBody>
          </p:sp>
          <p:sp>
            <p:nvSpPr>
              <p:cNvPr id="628" name="Shape 628"/>
              <p:cNvSpPr/>
              <p:nvPr/>
            </p:nvSpPr>
            <p:spPr>
              <a:xfrm rot="20267128">
                <a:off x="157680" y="273844"/>
                <a:ext cx="697110" cy="36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72" tIns="45672" rIns="45672" bIns="45672" numCol="1" anchor="t">
                <a:spAutoFit/>
              </a:bodyPr>
              <a:lstStyle>
                <a:lvl1pPr defTabSz="1219200">
                  <a:defRPr sz="1600"/>
                </a:lvl1pPr>
              </a:lstStyle>
              <a:p>
                <a:r>
                  <a:rPr sz="1200"/>
                  <a:t>New</a:t>
                </a:r>
              </a:p>
            </p:txBody>
          </p:sp>
        </p:grpSp>
        <p:sp>
          <p:nvSpPr>
            <p:cNvPr id="630" name="Shape 630"/>
            <p:cNvSpPr/>
            <p:nvPr/>
          </p:nvSpPr>
          <p:spPr>
            <a:xfrm>
              <a:off x="0" y="186160"/>
              <a:ext cx="7614798" cy="55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30" tIns="91330" rIns="91330" bIns="91330" numCol="1" anchor="ctr">
              <a:spAutoFit/>
            </a:bodyPr>
            <a:lstStyle>
              <a:lvl1pPr defTabSz="1219200">
                <a:defRPr sz="2000" b="1">
                  <a:solidFill>
                    <a:srgbClr val="4D4F53"/>
                  </a:solidFill>
                </a:defRPr>
              </a:lvl1pPr>
            </a:lstStyle>
            <a:p>
              <a:r>
                <a:rPr sz="1500"/>
                <a:t>Data in Motion Meets Data At 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63266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by design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912" y="4184962"/>
            <a:ext cx="6178728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Data Platform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(Random Read/Write)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19" y="4220238"/>
            <a:ext cx="37598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/>
          <p:cNvCxnSpPr/>
          <p:nvPr/>
        </p:nvCxnSpPr>
        <p:spPr bwMode="auto">
          <a:xfrm>
            <a:off x="6310597" y="3570777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7" name="Straight Connector 36"/>
          <p:cNvCxnSpPr/>
          <p:nvPr/>
        </p:nvCxnSpPr>
        <p:spPr bwMode="auto">
          <a:xfrm>
            <a:off x="5062169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8" name="Straight Connector 37"/>
          <p:cNvCxnSpPr/>
          <p:nvPr/>
        </p:nvCxnSpPr>
        <p:spPr bwMode="auto">
          <a:xfrm>
            <a:off x="3170961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9" name="Straight Connector 38"/>
          <p:cNvCxnSpPr/>
          <p:nvPr/>
        </p:nvCxnSpPr>
        <p:spPr bwMode="auto">
          <a:xfrm>
            <a:off x="1937565" y="3565238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sp>
        <p:nvSpPr>
          <p:cNvPr id="9" name="Rectangle 8"/>
          <p:cNvSpPr/>
          <p:nvPr/>
        </p:nvSpPr>
        <p:spPr>
          <a:xfrm>
            <a:off x="1033912" y="3817105"/>
            <a:ext cx="3054123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MapR-FS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(POSIX)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0261" y="3817105"/>
            <a:ext cx="3042379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MapR-DB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(High-Performance </a:t>
            </a:r>
            <a:r>
              <a:rPr lang="en-US" sz="900" dirty="0" err="1">
                <a:solidFill>
                  <a:prstClr val="white"/>
                </a:solidFill>
                <a:latin typeface="Arial"/>
                <a:cs typeface="Arial"/>
              </a:rPr>
              <a:t>NoSQL</a:t>
            </a: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950112" y="898626"/>
            <a:ext cx="6328744" cy="2490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11412" y="898625"/>
            <a:ext cx="6201228" cy="2371221"/>
            <a:chOff x="975165" y="1291028"/>
            <a:chExt cx="10062050" cy="3874379"/>
          </a:xfrm>
        </p:grpSpPr>
        <p:sp>
          <p:nvSpPr>
            <p:cNvPr id="42" name="Rectangle 41"/>
            <p:cNvSpPr/>
            <p:nvPr/>
          </p:nvSpPr>
          <p:spPr>
            <a:xfrm>
              <a:off x="783608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9548" y="4412228"/>
              <a:ext cx="5315781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9954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9548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99548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9954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0116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0116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Storm*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0116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00761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00761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00761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2189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042189" y="1587836"/>
              <a:ext cx="914162" cy="760697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42189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Savannah*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99953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99953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199953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199953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9954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75165" y="1291028"/>
              <a:ext cx="10062049" cy="3824837"/>
              <a:chOff x="975165" y="1291028"/>
              <a:chExt cx="10062049" cy="3824837"/>
            </a:xfrm>
          </p:grpSpPr>
          <p:sp>
            <p:nvSpPr>
              <p:cNvPr id="85" name="TextBox 223"/>
              <p:cNvSpPr txBox="1">
                <a:spLocks noChangeArrowheads="1"/>
              </p:cNvSpPr>
              <p:nvPr/>
            </p:nvSpPr>
            <p:spPr bwMode="auto">
              <a:xfrm>
                <a:off x="980382" y="1298616"/>
                <a:ext cx="10056832" cy="40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rgbClr val="4D4F53"/>
                    </a:solidFill>
                    <a:latin typeface="Arial"/>
                    <a:ea typeface="MS PGothic" charset="0"/>
                  </a:rPr>
                  <a:t>APACHE HADOOP AND OSS ECOSYSTEM</a:t>
                </a:r>
              </a:p>
            </p:txBody>
          </p:sp>
          <p:pic>
            <p:nvPicPr>
              <p:cNvPr id="86" name="Picture 10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357" y="1291028"/>
                <a:ext cx="430100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975165" y="1610900"/>
                <a:ext cx="5564552" cy="350496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b="1" dirty="0">
                  <a:solidFill>
                    <a:prstClr val="white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3" name="TextBox 77"/>
            <p:cNvSpPr txBox="1">
              <a:spLocks noChangeArrowheads="1"/>
            </p:cNvSpPr>
            <p:nvPr/>
          </p:nvSpPr>
          <p:spPr bwMode="auto">
            <a:xfrm>
              <a:off x="2614034" y="4799561"/>
              <a:ext cx="2286815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EXECUTION ENGINES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652171" y="1610900"/>
              <a:ext cx="4385044" cy="3504965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65" name="TextBox 79"/>
            <p:cNvSpPr txBox="1">
              <a:spLocks noChangeArrowheads="1"/>
            </p:cNvSpPr>
            <p:nvPr/>
          </p:nvSpPr>
          <p:spPr bwMode="auto">
            <a:xfrm>
              <a:off x="6863760" y="4799561"/>
              <a:ext cx="3961870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DATA GOVERNANCE AND OPERATIONS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750249" y="1796716"/>
              <a:ext cx="1103053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0035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00357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00357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SparkSQL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00357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Drill*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0035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36087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Sentry*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939138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042189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8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33036" y="4412228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3608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Knox*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42189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Whirr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3913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Falcon*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33036" y="3943604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33036" y="1638001"/>
              <a:ext cx="914162" cy="722064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33036" y="3474981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33036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1437813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NFS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2670502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HDFS API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4510143" y="3477849"/>
            <a:ext cx="1055252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HBase</a:t>
            </a: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API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799619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JSON API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59049" y="3477849"/>
            <a:ext cx="6324186" cy="111498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-1107406" y="2582302"/>
            <a:ext cx="3694207" cy="326853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Control System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(Management and Monitoring)</a:t>
            </a:r>
          </a:p>
        </p:txBody>
      </p:sp>
    </p:spTree>
    <p:extLst>
      <p:ext uri="{BB962C8B-B14F-4D97-AF65-F5344CB8AC3E}">
        <p14:creationId xmlns:p14="http://schemas.microsoft.com/office/powerpoint/2010/main" val="13743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520" y="995167"/>
            <a:ext cx="841396" cy="3020854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cxnSp>
        <p:nvCxnSpPr>
          <p:cNvPr id="70" name="Straight Arrow Connector 69"/>
          <p:cNvCxnSpPr/>
          <p:nvPr/>
        </p:nvCxnSpPr>
        <p:spPr>
          <a:xfrm>
            <a:off x="6547764" y="1858192"/>
            <a:ext cx="29875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95181" y="1004716"/>
            <a:ext cx="3565441" cy="242192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77" name="Picture 76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79" y="3605814"/>
            <a:ext cx="3601893" cy="410207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78" name="Picture 77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80" y="4191947"/>
            <a:ext cx="3601892" cy="587423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3115770" y="2271713"/>
            <a:ext cx="3314832" cy="652946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60C30"/>
                </a:solidFill>
              </a:rPr>
              <a:t>Data Exploration Quick Start Template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83330" y="2382980"/>
            <a:ext cx="1089682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MapR-FS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43793" y="2647910"/>
            <a:ext cx="329011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89112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Sinova Pro Bold"/>
                <a:cs typeface="Sinova Pro Bold"/>
              </a:rPr>
              <a:t>Data Warehouses</a:t>
            </a:r>
          </a:p>
        </p:txBody>
      </p:sp>
      <p:sp>
        <p:nvSpPr>
          <p:cNvPr id="58" name="Pentagon 57"/>
          <p:cNvSpPr/>
          <p:nvPr/>
        </p:nvSpPr>
        <p:spPr bwMode="auto">
          <a:xfrm>
            <a:off x="3115770" y="1094854"/>
            <a:ext cx="1572982" cy="1080742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ETL Processing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dirty="0" err="1">
                <a:solidFill>
                  <a:schemeClr val="bg1"/>
                </a:solidFill>
              </a:rPr>
              <a:t>MapReduce</a:t>
            </a:r>
            <a:r>
              <a:rPr lang="en-US" sz="1125" dirty="0">
                <a:solidFill>
                  <a:schemeClr val="bg1"/>
                </a:solidFill>
              </a:rPr>
              <a:t>, Spark, Pig)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00545" y="1094853"/>
            <a:ext cx="1533358" cy="1080743"/>
          </a:xfrm>
          <a:prstGeom prst="rect">
            <a:avLst/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Interactive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b="1" dirty="0">
                <a:solidFill>
                  <a:schemeClr val="bg1"/>
                </a:solidFill>
              </a:rPr>
              <a:t>Query Engine</a:t>
            </a:r>
          </a:p>
          <a:p>
            <a:pPr algn="ctr" eaLnBrk="0" hangingPunct="0"/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b="1" dirty="0">
                <a:solidFill>
                  <a:schemeClr val="bg1"/>
                </a:solidFill>
              </a:rPr>
              <a:t>Drill</a:t>
            </a:r>
            <a:r>
              <a:rPr lang="en-US" sz="1125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56376" y="2460812"/>
            <a:ext cx="825617" cy="3462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900" b="1" dirty="0">
                <a:solidFill>
                  <a:srgbClr val="747678"/>
                </a:solidFill>
              </a:rPr>
              <a:t>Data </a:t>
            </a:r>
            <a:br>
              <a:rPr lang="en-US" sz="900" b="1" dirty="0">
                <a:solidFill>
                  <a:srgbClr val="747678"/>
                </a:solidFill>
              </a:rPr>
            </a:br>
            <a:r>
              <a:rPr lang="en-US" sz="900" b="1" dirty="0">
                <a:solidFill>
                  <a:srgbClr val="747678"/>
                </a:solidFill>
              </a:rPr>
              <a:t>Exploration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95179" y="3605814"/>
            <a:ext cx="3601893" cy="398281"/>
          </a:xfrm>
          <a:prstGeom prst="rect">
            <a:avLst/>
          </a:prstGeom>
          <a:noFill/>
          <a:ln w="9525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accent4"/>
                </a:solidFill>
              </a:rPr>
              <a:t>Offload / Reload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0743" y="995165"/>
            <a:ext cx="1196104" cy="2412914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908847" y="822518"/>
            <a:ext cx="953271" cy="246613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900" dirty="0">
              <a:solidFill>
                <a:prstClr val="black"/>
              </a:solidFill>
            </a:endParaRPr>
          </a:p>
          <a:p>
            <a:pPr eaLnBrk="0" hangingPunct="0">
              <a:spcAft>
                <a:spcPts val="90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OLTP, ERP, </a:t>
            </a:r>
            <a:br>
              <a:rPr lang="en-US" sz="900" b="1" dirty="0">
                <a:solidFill>
                  <a:schemeClr val="accent4"/>
                </a:solidFill>
              </a:rPr>
            </a:br>
            <a:r>
              <a:rPr lang="en-US" sz="900" b="1" dirty="0" smtClean="0">
                <a:solidFill>
                  <a:schemeClr val="accent4"/>
                </a:solidFill>
              </a:rPr>
              <a:t>CRM</a:t>
            </a:r>
          </a:p>
          <a:p>
            <a:pPr eaLnBrk="0" hangingPunct="0">
              <a:spcAft>
                <a:spcPts val="90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Documents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CSV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Text Files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 smtClean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Social </a:t>
            </a:r>
            <a:r>
              <a:rPr lang="en-US" sz="900" b="1" dirty="0">
                <a:solidFill>
                  <a:schemeClr val="accent4"/>
                </a:solidFill>
              </a:rPr>
              <a:t>Media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Clickstream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H="1">
            <a:off x="595564" y="1448693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H="1">
            <a:off x="595564" y="1812917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>
            <a:off x="595564" y="2197240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H="1">
            <a:off x="595564" y="2645516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595564" y="3026525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8" y="1079142"/>
            <a:ext cx="287093" cy="265912"/>
          </a:xfrm>
          <a:prstGeom prst="rect">
            <a:avLst/>
          </a:prstGeom>
        </p:spPr>
      </p:pic>
      <p:pic>
        <p:nvPicPr>
          <p:cNvPr id="14" name="Picture 13" descr="Icon_Data-Sources_Grey_Social-Media_300x300px_tran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2" y="2664194"/>
            <a:ext cx="321312" cy="321228"/>
          </a:xfrm>
          <a:prstGeom prst="rect">
            <a:avLst/>
          </a:prstGeom>
        </p:spPr>
      </p:pic>
      <p:pic>
        <p:nvPicPr>
          <p:cNvPr id="15" name="Picture 14" descr="Icon_Data-Sources_Grey_Clickstream_300x300px_tran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3" y="3066357"/>
            <a:ext cx="282079" cy="282005"/>
          </a:xfrm>
          <a:prstGeom prst="rect">
            <a:avLst/>
          </a:prstGeom>
        </p:spPr>
      </p:pic>
      <p:pic>
        <p:nvPicPr>
          <p:cNvPr id="16" name="Picture 15" descr="Icon_Data-Sources_Grey_Documents_300x300px_tran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7" y="1488283"/>
            <a:ext cx="287513" cy="287438"/>
          </a:xfrm>
          <a:prstGeom prst="rect">
            <a:avLst/>
          </a:prstGeom>
        </p:spPr>
      </p:pic>
      <p:pic>
        <p:nvPicPr>
          <p:cNvPr id="17" name="Picture 16" descr="Icon_Data-Sources_Grey_CSV_300x300px_tran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3" y="1858194"/>
            <a:ext cx="293938" cy="293861"/>
          </a:xfrm>
          <a:prstGeom prst="rect">
            <a:avLst/>
          </a:prstGeom>
        </p:spPr>
      </p:pic>
      <p:pic>
        <p:nvPicPr>
          <p:cNvPr id="18" name="Picture 17" descr="Icon_Data-Sources_Grey_Text-Files_300x300px_tran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7" y="2253213"/>
            <a:ext cx="305773" cy="305693"/>
          </a:xfrm>
          <a:prstGeom prst="rect">
            <a:avLst/>
          </a:prstGeom>
        </p:spPr>
      </p:pic>
      <p:pic>
        <p:nvPicPr>
          <p:cNvPr id="19" name="Picture 18" descr="Icon_Use-Cases_Gray_Data-Mining_v1_300x300px_tra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87" y="2012986"/>
            <a:ext cx="435419" cy="435305"/>
          </a:xfrm>
          <a:prstGeom prst="rect">
            <a:avLst/>
          </a:prstGeom>
        </p:spPr>
      </p:pic>
      <p:sp>
        <p:nvSpPr>
          <p:cNvPr id="22" name="Right Triangle 21"/>
          <p:cNvSpPr/>
          <p:nvPr/>
        </p:nvSpPr>
        <p:spPr bwMode="auto">
          <a:xfrm rot="13500000">
            <a:off x="1597901" y="2037211"/>
            <a:ext cx="226788" cy="226847"/>
          </a:xfrm>
          <a:prstGeom prst="rtTriangl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Right Triangle 66"/>
          <p:cNvSpPr/>
          <p:nvPr/>
        </p:nvSpPr>
        <p:spPr bwMode="auto">
          <a:xfrm rot="13500000">
            <a:off x="4490819" y="1525447"/>
            <a:ext cx="300160" cy="300238"/>
          </a:xfrm>
          <a:prstGeom prst="rtTriangle">
            <a:avLst/>
          </a:prstGeom>
          <a:solidFill>
            <a:srgbClr val="C60C30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77615" y="2106821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091" y="986148"/>
            <a:ext cx="846847" cy="2421930"/>
          </a:xfrm>
          <a:prstGeom prst="rect">
            <a:avLst/>
          </a:prstGeom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952091" y="1994426"/>
            <a:ext cx="846847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schemeClr val="tx2"/>
                </a:solidFill>
              </a:rPr>
              <a:t>NFS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87042" y="2382980"/>
            <a:ext cx="1066008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 Streams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115770" y="2271714"/>
            <a:ext cx="3318133" cy="1029125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4663" y="2977603"/>
            <a:ext cx="2135939" cy="23083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  <a:cs typeface="Sinova Pro Bold"/>
              </a:rPr>
              <a:t>Converged Data Platform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800269" y="986149"/>
            <a:ext cx="850218" cy="3029871"/>
            <a:chOff x="9273321" y="1314864"/>
            <a:chExt cx="1133329" cy="3925809"/>
          </a:xfrm>
        </p:grpSpPr>
        <p:pic>
          <p:nvPicPr>
            <p:cNvPr id="69" name="Picture 68" descr="box-grey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80911" y="1314864"/>
              <a:ext cx="1117845" cy="3925809"/>
            </a:xfrm>
            <a:prstGeom prst="rect">
              <a:avLst/>
            </a:prstGeom>
            <a:solidFill>
              <a:srgbClr val="D9D9D9"/>
            </a:solidFill>
            <a:effectLst>
              <a:outerShdw blurRad="123825" dist="254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9273321" y="1957171"/>
              <a:ext cx="1108429" cy="47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Business Intelligence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90327" y="4571133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Reporting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98221" y="3313332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Analytics</a:t>
              </a:r>
            </a:p>
          </p:txBody>
        </p:sp>
        <p:pic>
          <p:nvPicPr>
            <p:cNvPr id="12" name="Picture 11" descr="Icon_Big-Data_Gray_Analytics_300x300px_trans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6140" y="2868110"/>
              <a:ext cx="503006" cy="503006"/>
            </a:xfrm>
            <a:prstGeom prst="rect">
              <a:avLst/>
            </a:prstGeom>
          </p:spPr>
        </p:pic>
        <p:pic>
          <p:nvPicPr>
            <p:cNvPr id="20" name="Picture 19" descr="Icon_Big-Data_Gray_Business-Intelligence_300x300px_trans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490" y="1580597"/>
              <a:ext cx="425611" cy="425611"/>
            </a:xfrm>
            <a:prstGeom prst="rect">
              <a:avLst/>
            </a:prstGeom>
          </p:spPr>
        </p:pic>
        <p:pic>
          <p:nvPicPr>
            <p:cNvPr id="61" name="Picture 60" descr="Icons_PPT_Gray_Fileshare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3932" r="61352" b="24193"/>
            <a:stretch/>
          </p:blipFill>
          <p:spPr>
            <a:xfrm>
              <a:off x="9666166" y="4130975"/>
              <a:ext cx="320685" cy="430449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 bwMode="auto">
            <a:xfrm flipH="1">
              <a:off x="9425050" y="265369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9425050" y="389792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MapR006_DphIV_app_ppt_logotype_rgbRED_noBox.eps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15" y="2995739"/>
            <a:ext cx="951896" cy="24315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4679501" y="3408079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02459" y="340808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82" y="4343128"/>
            <a:ext cx="771123" cy="78121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004430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Sinova Pro Bold"/>
                <a:cs typeface="Sinova Pro Bold"/>
              </a:rPr>
              <a:t>Data Marts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679501" y="401602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902459" y="4016021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93502" y="4361099"/>
            <a:ext cx="1107483" cy="642084"/>
            <a:chOff x="4426999" y="5814798"/>
            <a:chExt cx="1476259" cy="856112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99" y="5814798"/>
              <a:ext cx="753080" cy="7631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178" y="5814798"/>
              <a:ext cx="753080" cy="763131"/>
            </a:xfrm>
            <a:prstGeom prst="rect">
              <a:avLst/>
            </a:prstGeom>
          </p:spPr>
        </p:pic>
        <p:sp>
          <p:nvSpPr>
            <p:cNvPr id="25" name="Can 24"/>
            <p:cNvSpPr/>
            <p:nvPr/>
          </p:nvSpPr>
          <p:spPr bwMode="auto">
            <a:xfrm>
              <a:off x="4856640" y="6159388"/>
              <a:ext cx="618521" cy="511522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4" y="4542881"/>
            <a:ext cx="564957" cy="572348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6547765" y="1448693"/>
            <a:ext cx="127118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342511" y="2376901"/>
            <a:ext cx="864786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MapR-DB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60622" y="4016022"/>
            <a:ext cx="1664246" cy="469637"/>
          </a:xfrm>
          <a:prstGeom prst="bentConnector3">
            <a:avLst>
              <a:gd name="adj1" fmla="val 99145"/>
            </a:avLst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13951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Files from other storages</a:t>
            </a:r>
          </a:p>
          <a:p>
            <a:r>
              <a:rPr lang="en-US" sz="2400" dirty="0" smtClean="0"/>
              <a:t>Databases like Oracle, MySQL, MongoDB, Cassandra</a:t>
            </a:r>
          </a:p>
          <a:p>
            <a:r>
              <a:rPr lang="en-US" sz="2400" dirty="0" smtClean="0"/>
              <a:t>Applications calling external interfaces, e.g. REST</a:t>
            </a:r>
          </a:p>
          <a:p>
            <a:r>
              <a:rPr lang="en-US" sz="2400" dirty="0" smtClean="0"/>
              <a:t>Sensors</a:t>
            </a:r>
          </a:p>
          <a:p>
            <a:r>
              <a:rPr lang="en-US" sz="2400" dirty="0" smtClean="0"/>
              <a:t>External streams like Kafka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4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PR Template 2017_jt4GW">
  <a:themeElements>
    <a:clrScheme name="Custom 1">
      <a:dk1>
        <a:srgbClr val="000000"/>
      </a:dk1>
      <a:lt1>
        <a:srgbClr val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1771</Words>
  <Application>Microsoft Macintosh PowerPoint</Application>
  <PresentationFormat>On-screen Show (16:9)</PresentationFormat>
  <Paragraphs>550</Paragraphs>
  <Slides>35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Aharoni</vt:lpstr>
      <vt:lpstr>Avenir Book</vt:lpstr>
      <vt:lpstr>Avenir Heavy</vt:lpstr>
      <vt:lpstr>Calibri</vt:lpstr>
      <vt:lpstr>Courier</vt:lpstr>
      <vt:lpstr>MS PGothic</vt:lpstr>
      <vt:lpstr>ＭＳ Ｐゴシック</vt:lpstr>
      <vt:lpstr>Noto Sans Symbols</vt:lpstr>
      <vt:lpstr>Open Sans</vt:lpstr>
      <vt:lpstr>Sinova Pro Bold</vt:lpstr>
      <vt:lpstr>Sinova Pro Regular</vt:lpstr>
      <vt:lpstr>Wingdings</vt:lpstr>
      <vt:lpstr>Arial</vt:lpstr>
      <vt:lpstr>MAPR Template 2017_jt4GW</vt:lpstr>
      <vt:lpstr>Data Ingest</vt:lpstr>
      <vt:lpstr>Agenda</vt:lpstr>
      <vt:lpstr>PowerPoint Presentation</vt:lpstr>
      <vt:lpstr>Customers Do-It-Yourself </vt:lpstr>
      <vt:lpstr>Evolution of the MapR Converged Platform</vt:lpstr>
      <vt:lpstr>Open Source by design</vt:lpstr>
      <vt:lpstr>Data Exploration Quick Start Template</vt:lpstr>
      <vt:lpstr>PowerPoint Presentation</vt:lpstr>
      <vt:lpstr>Data Sources</vt:lpstr>
      <vt:lpstr>PowerPoint Presentation</vt:lpstr>
      <vt:lpstr>MapR Components and Tools</vt:lpstr>
      <vt:lpstr>Data Ingestion is key to a Converged Platform</vt:lpstr>
      <vt:lpstr>POSIX Client Use cases</vt:lpstr>
      <vt:lpstr>MapR POSIX Client: Secure Faster Native Access</vt:lpstr>
      <vt:lpstr>MapR POSIX Client: Multiple cluster access</vt:lpstr>
      <vt:lpstr>More options to connect to MapR</vt:lpstr>
      <vt:lpstr>PowerPoint Presentation</vt:lpstr>
      <vt:lpstr>3rd party tools could be …</vt:lpstr>
      <vt:lpstr>PowerPoint Presentation</vt:lpstr>
      <vt:lpstr>ETL Approach is Jaded</vt:lpstr>
      <vt:lpstr>Product:  StreamSets Data Collector</vt:lpstr>
      <vt:lpstr>PowerPoint Presentation</vt:lpstr>
      <vt:lpstr>Getting Data onto a Cluster</vt:lpstr>
      <vt:lpstr>Using Data on Cluster</vt:lpstr>
      <vt:lpstr>With MapR-FS You Can Use POSIX</vt:lpstr>
      <vt:lpstr>Handling Data with NFS in MapR</vt:lpstr>
      <vt:lpstr>PowerPoint Presentation</vt:lpstr>
      <vt:lpstr>NFS and FUSE Access</vt:lpstr>
      <vt:lpstr>PowerPoint Presentation</vt:lpstr>
      <vt:lpstr>PowerPoint Presentation</vt:lpstr>
      <vt:lpstr>Data Placement </vt:lpstr>
      <vt:lpstr>Label based scheduling + JobQueue ACLs</vt:lpstr>
      <vt:lpstr>PowerPoint Presentation</vt:lpstr>
      <vt:lpstr>DB Schema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validation Troubleshooting tips</dc:title>
  <cp:lastModifiedBy>Carsten Hufe</cp:lastModifiedBy>
  <cp:revision>42</cp:revision>
  <dcterms:modified xsi:type="dcterms:W3CDTF">2017-10-19T15:07:17Z</dcterms:modified>
</cp:coreProperties>
</file>